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3B"/>
    <a:srgbClr val="ED1C24"/>
    <a:srgbClr val="5DA9DD"/>
    <a:srgbClr val="C26E68"/>
    <a:srgbClr val="4267B2"/>
    <a:srgbClr val="FEF3D4"/>
    <a:srgbClr val="F8E08E"/>
    <a:srgbClr val="383333"/>
    <a:srgbClr val="0099D2"/>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73C18-7AD9-204C-949D-378F4A639349}" v="1858" dt="2019-07-18T19:50:15.013"/>
    <p1510:client id="{5EF5922B-8F8F-C64A-B897-43E7A1673DF3}" v="67" dt="2019-07-18T02:12:29.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3" autoAdjust="0"/>
    <p:restoredTop sz="82241"/>
  </p:normalViewPr>
  <p:slideViewPr>
    <p:cSldViewPr snapToGrid="0" snapToObjects="1">
      <p:cViewPr varScale="1">
        <p:scale>
          <a:sx n="62" d="100"/>
          <a:sy n="62" d="100"/>
        </p:scale>
        <p:origin x="1206"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5B69C-9AB2-8E44-A564-448F213E1B5E}" type="doc">
      <dgm:prSet loTypeId="urn:microsoft.com/office/officeart/2005/8/layout/venn1" loCatId="" qsTypeId="urn:microsoft.com/office/officeart/2005/8/quickstyle/simple1" qsCatId="simple" csTypeId="urn:microsoft.com/office/officeart/2005/8/colors/colorful5" csCatId="colorful" phldr="1"/>
      <dgm:spPr/>
      <dgm:t>
        <a:bodyPr/>
        <a:lstStyle/>
        <a:p>
          <a:endParaRPr lang="es-ES_tradnl"/>
        </a:p>
      </dgm:t>
    </dgm:pt>
    <dgm:pt modelId="{73AE4501-16FF-4742-986B-E1CCF867E0C3}">
      <dgm:prSet phldrT="[Text]" custT="1"/>
      <dgm:spPr/>
      <dgm:t>
        <a:bodyPr/>
        <a:lstStyle/>
        <a:p>
          <a:pPr algn="ctr"/>
          <a:r>
            <a:rPr lang="en-US" sz="1600" b="0" i="0" noProof="0" dirty="0">
              <a:latin typeface="Montserrat Light"/>
              <a:cs typeface="Montserrat Light"/>
            </a:rPr>
            <a:t>Public Health &amp; AYSRH</a:t>
          </a:r>
        </a:p>
      </dgm:t>
    </dgm:pt>
    <dgm:pt modelId="{176C38C8-ECB8-7949-BEE2-7F0AC8EF3FB1}" type="parTrans" cxnId="{475CA424-D7BE-C541-BFBC-0A622E924D69}">
      <dgm:prSet/>
      <dgm:spPr/>
      <dgm:t>
        <a:bodyPr/>
        <a:lstStyle/>
        <a:p>
          <a:pPr algn="ctr"/>
          <a:endParaRPr lang="en-US" b="0" i="0" noProof="0">
            <a:latin typeface="Montserrat Light"/>
            <a:cs typeface="Montserrat Light"/>
          </a:endParaRPr>
        </a:p>
      </dgm:t>
    </dgm:pt>
    <dgm:pt modelId="{3341346E-9AA8-8B47-A095-82D593902810}" type="sibTrans" cxnId="{475CA424-D7BE-C541-BFBC-0A622E924D69}">
      <dgm:prSet/>
      <dgm:spPr/>
      <dgm:t>
        <a:bodyPr/>
        <a:lstStyle/>
        <a:p>
          <a:pPr algn="ctr"/>
          <a:endParaRPr lang="en-US" b="0" i="0" noProof="0">
            <a:latin typeface="Montserrat Light"/>
            <a:cs typeface="Montserrat Light"/>
          </a:endParaRPr>
        </a:p>
      </dgm:t>
    </dgm:pt>
    <dgm:pt modelId="{3FAC3471-4F12-5A45-AAC6-0CD31F8441E8}">
      <dgm:prSet phldrT="[Text]" custT="1"/>
      <dgm:spPr/>
      <dgm:t>
        <a:bodyPr/>
        <a:lstStyle/>
        <a:p>
          <a:pPr algn="ctr"/>
          <a:r>
            <a:rPr lang="en-US" sz="1600" b="0" i="0" noProof="0" dirty="0">
              <a:latin typeface="Montserrat Light"/>
              <a:cs typeface="Montserrat Light"/>
            </a:rPr>
            <a:t>Meaningful Youth Engagement</a:t>
          </a:r>
        </a:p>
      </dgm:t>
    </dgm:pt>
    <dgm:pt modelId="{E05CDFBB-CBE0-A645-84D1-E54292D8AD01}" type="parTrans" cxnId="{0A8E4756-2A3D-4A4A-9BD0-B7597A153794}">
      <dgm:prSet/>
      <dgm:spPr/>
      <dgm:t>
        <a:bodyPr/>
        <a:lstStyle/>
        <a:p>
          <a:pPr algn="ctr"/>
          <a:endParaRPr lang="en-US" b="0" i="0" noProof="0">
            <a:latin typeface="Montserrat Light"/>
            <a:cs typeface="Montserrat Light"/>
          </a:endParaRPr>
        </a:p>
      </dgm:t>
    </dgm:pt>
    <dgm:pt modelId="{892E7AC6-88E4-014B-8022-CEAEE989C0DC}" type="sibTrans" cxnId="{0A8E4756-2A3D-4A4A-9BD0-B7597A153794}">
      <dgm:prSet/>
      <dgm:spPr/>
      <dgm:t>
        <a:bodyPr/>
        <a:lstStyle/>
        <a:p>
          <a:pPr algn="ctr"/>
          <a:endParaRPr lang="en-US" b="0" i="0" noProof="0">
            <a:latin typeface="Montserrat Light"/>
            <a:cs typeface="Montserrat Light"/>
          </a:endParaRPr>
        </a:p>
      </dgm:t>
    </dgm:pt>
    <dgm:pt modelId="{7EFB6461-A821-E74D-9E2B-853E57233EFF}">
      <dgm:prSet phldrT="[Text]" custT="1"/>
      <dgm:spPr/>
      <dgm:t>
        <a:bodyPr/>
        <a:lstStyle/>
        <a:p>
          <a:pPr algn="ctr"/>
          <a:r>
            <a:rPr lang="en-US" sz="1600" b="0" i="0" noProof="0" dirty="0">
              <a:latin typeface="Montserrat Light"/>
              <a:cs typeface="Montserrat Light"/>
            </a:rPr>
            <a:t>Human Centered Design</a:t>
          </a:r>
        </a:p>
      </dgm:t>
    </dgm:pt>
    <dgm:pt modelId="{D0FA41E6-E7E1-7847-98C2-7233913C253C}" type="parTrans" cxnId="{C7D5D6AB-8582-804A-B23C-E8F25D01BC90}">
      <dgm:prSet/>
      <dgm:spPr/>
      <dgm:t>
        <a:bodyPr/>
        <a:lstStyle/>
        <a:p>
          <a:pPr algn="ctr"/>
          <a:endParaRPr lang="en-US" b="0" i="0" noProof="0">
            <a:latin typeface="Montserrat Light"/>
            <a:cs typeface="Montserrat Light"/>
          </a:endParaRPr>
        </a:p>
      </dgm:t>
    </dgm:pt>
    <dgm:pt modelId="{6050335F-597C-3740-84C2-19ACD2DE604A}" type="sibTrans" cxnId="{C7D5D6AB-8582-804A-B23C-E8F25D01BC90}">
      <dgm:prSet/>
      <dgm:spPr/>
      <dgm:t>
        <a:bodyPr/>
        <a:lstStyle/>
        <a:p>
          <a:pPr algn="ctr"/>
          <a:endParaRPr lang="en-US" b="0" i="0" noProof="0">
            <a:latin typeface="Montserrat Light"/>
            <a:cs typeface="Montserrat Light"/>
          </a:endParaRPr>
        </a:p>
      </dgm:t>
    </dgm:pt>
    <dgm:pt modelId="{D0C17821-6927-FE40-A384-3DC19F50F585}">
      <dgm:prSet phldrT="[Text]" custT="1"/>
      <dgm:spPr/>
      <dgm:t>
        <a:bodyPr/>
        <a:lstStyle/>
        <a:p>
          <a:pPr algn="ctr"/>
          <a:r>
            <a:rPr lang="en-US" sz="1600" b="0" i="0" noProof="0" dirty="0">
              <a:latin typeface="Montserrat Light"/>
              <a:cs typeface="Montserrat Light"/>
            </a:rPr>
            <a:t>Adolescent Developmental Science</a:t>
          </a:r>
        </a:p>
      </dgm:t>
    </dgm:pt>
    <dgm:pt modelId="{C574A05F-1AB9-684F-8258-E97D4BEC1F9F}" type="parTrans" cxnId="{2A7AD217-6921-6D48-BC70-0F653DEC88B4}">
      <dgm:prSet/>
      <dgm:spPr/>
      <dgm:t>
        <a:bodyPr/>
        <a:lstStyle/>
        <a:p>
          <a:endParaRPr lang="en-US"/>
        </a:p>
      </dgm:t>
    </dgm:pt>
    <dgm:pt modelId="{F9B594E6-8303-1B43-B2C3-68AC8157E7CA}" type="sibTrans" cxnId="{2A7AD217-6921-6D48-BC70-0F653DEC88B4}">
      <dgm:prSet/>
      <dgm:spPr/>
      <dgm:t>
        <a:bodyPr/>
        <a:lstStyle/>
        <a:p>
          <a:endParaRPr lang="en-US"/>
        </a:p>
      </dgm:t>
    </dgm:pt>
    <dgm:pt modelId="{2CA7AC3B-3BF6-B44C-8452-45FB728114F7}">
      <dgm:prSet phldrT="[Text]" custT="1"/>
      <dgm:spPr/>
      <dgm:t>
        <a:bodyPr/>
        <a:lstStyle/>
        <a:p>
          <a:pPr algn="ctr"/>
          <a:r>
            <a:rPr lang="en-US" sz="1600" b="0" i="0" noProof="0" dirty="0">
              <a:latin typeface="Montserrat Light"/>
              <a:cs typeface="Montserrat Light"/>
            </a:rPr>
            <a:t>Cultural Anthropology</a:t>
          </a:r>
        </a:p>
      </dgm:t>
    </dgm:pt>
    <dgm:pt modelId="{A1F54740-A1CB-0448-BD9F-7E919A809ED3}" type="parTrans" cxnId="{5BE966C2-78F5-0941-902E-9D472C885600}">
      <dgm:prSet/>
      <dgm:spPr/>
      <dgm:t>
        <a:bodyPr/>
        <a:lstStyle/>
        <a:p>
          <a:endParaRPr lang="en-US"/>
        </a:p>
      </dgm:t>
    </dgm:pt>
    <dgm:pt modelId="{0FFBF9B2-4756-A341-9785-727117377D64}" type="sibTrans" cxnId="{5BE966C2-78F5-0941-902E-9D472C885600}">
      <dgm:prSet/>
      <dgm:spPr/>
      <dgm:t>
        <a:bodyPr/>
        <a:lstStyle/>
        <a:p>
          <a:endParaRPr lang="en-US"/>
        </a:p>
      </dgm:t>
    </dgm:pt>
    <dgm:pt modelId="{EFD027F7-7E5E-704B-9939-0380560F39DF}">
      <dgm:prSet phldrT="[Text]" custT="1"/>
      <dgm:spPr/>
      <dgm:t>
        <a:bodyPr/>
        <a:lstStyle/>
        <a:p>
          <a:pPr algn="ctr"/>
          <a:r>
            <a:rPr lang="en-US" sz="1600" b="0" i="0" noProof="0" dirty="0">
              <a:latin typeface="Montserrat Light"/>
              <a:cs typeface="Montserrat Light"/>
            </a:rPr>
            <a:t>Social Marketing</a:t>
          </a:r>
        </a:p>
      </dgm:t>
    </dgm:pt>
    <dgm:pt modelId="{00C2BC12-A0D0-254A-804E-818A0ED3DC70}" type="parTrans" cxnId="{CB12A46B-94C0-8840-9A32-CED8F044DA58}">
      <dgm:prSet/>
      <dgm:spPr/>
      <dgm:t>
        <a:bodyPr/>
        <a:lstStyle/>
        <a:p>
          <a:endParaRPr lang="en-US"/>
        </a:p>
      </dgm:t>
    </dgm:pt>
    <dgm:pt modelId="{8E5154FC-8A23-BD46-B2FA-01D62F5AB997}" type="sibTrans" cxnId="{CB12A46B-94C0-8840-9A32-CED8F044DA58}">
      <dgm:prSet/>
      <dgm:spPr/>
      <dgm:t>
        <a:bodyPr/>
        <a:lstStyle/>
        <a:p>
          <a:endParaRPr lang="en-US"/>
        </a:p>
      </dgm:t>
    </dgm:pt>
    <dgm:pt modelId="{CDE221DF-7199-ED4C-AC46-33D8F13BFC37}" type="pres">
      <dgm:prSet presAssocID="{2655B69C-9AB2-8E44-A564-448F213E1B5E}" presName="compositeShape" presStyleCnt="0">
        <dgm:presLayoutVars>
          <dgm:chMax val="7"/>
          <dgm:dir/>
          <dgm:resizeHandles val="exact"/>
        </dgm:presLayoutVars>
      </dgm:prSet>
      <dgm:spPr/>
      <dgm:t>
        <a:bodyPr/>
        <a:lstStyle/>
        <a:p>
          <a:endParaRPr lang="en-US"/>
        </a:p>
      </dgm:t>
    </dgm:pt>
    <dgm:pt modelId="{4DB1E4E0-6F28-634B-83C1-2EB7FDF0EB75}" type="pres">
      <dgm:prSet presAssocID="{D0C17821-6927-FE40-A384-3DC19F50F585}" presName="circ1" presStyleLbl="vennNode1" presStyleIdx="0" presStyleCnt="6"/>
      <dgm:spPr/>
    </dgm:pt>
    <dgm:pt modelId="{44B917A3-0B11-5440-955C-7D6CCF3D4829}" type="pres">
      <dgm:prSet presAssocID="{D0C17821-6927-FE40-A384-3DC19F50F585}" presName="circ1Tx" presStyleLbl="revTx" presStyleIdx="0" presStyleCnt="0" custScaleX="89400" custLinFactNeighborX="-807" custLinFactNeighborY="56985">
        <dgm:presLayoutVars>
          <dgm:chMax val="0"/>
          <dgm:chPref val="0"/>
          <dgm:bulletEnabled val="1"/>
        </dgm:presLayoutVars>
      </dgm:prSet>
      <dgm:spPr/>
      <dgm:t>
        <a:bodyPr/>
        <a:lstStyle/>
        <a:p>
          <a:endParaRPr lang="en-US"/>
        </a:p>
      </dgm:t>
    </dgm:pt>
    <dgm:pt modelId="{68394C18-47DB-FA4C-B3D6-C238331AE316}" type="pres">
      <dgm:prSet presAssocID="{7EFB6461-A821-E74D-9E2B-853E57233EFF}" presName="circ2" presStyleLbl="vennNode1" presStyleIdx="1" presStyleCnt="6"/>
      <dgm:spPr/>
    </dgm:pt>
    <dgm:pt modelId="{12968560-C4D7-CA44-9DE9-1C59CD31D613}" type="pres">
      <dgm:prSet presAssocID="{7EFB6461-A821-E74D-9E2B-853E57233EFF}" presName="circ2Tx" presStyleLbl="revTx" presStyleIdx="0" presStyleCnt="0" custScaleX="60745" custLinFactNeighborX="-54290" custLinFactNeighborY="13069">
        <dgm:presLayoutVars>
          <dgm:chMax val="0"/>
          <dgm:chPref val="0"/>
          <dgm:bulletEnabled val="1"/>
        </dgm:presLayoutVars>
      </dgm:prSet>
      <dgm:spPr/>
      <dgm:t>
        <a:bodyPr/>
        <a:lstStyle/>
        <a:p>
          <a:endParaRPr lang="en-US"/>
        </a:p>
      </dgm:t>
    </dgm:pt>
    <dgm:pt modelId="{AFDD86AA-BB48-7649-8C5A-199A5B5F0A6B}" type="pres">
      <dgm:prSet presAssocID="{3FAC3471-4F12-5A45-AAC6-0CD31F8441E8}" presName="circ3" presStyleLbl="vennNode1" presStyleIdx="2" presStyleCnt="6"/>
      <dgm:spPr/>
    </dgm:pt>
    <dgm:pt modelId="{3A03DD68-9278-6B44-8F90-369473182C01}" type="pres">
      <dgm:prSet presAssocID="{3FAC3471-4F12-5A45-AAC6-0CD31F8441E8}" presName="circ3Tx" presStyleLbl="revTx" presStyleIdx="0" presStyleCnt="0" custScaleX="75591" custLinFactNeighborX="-44863" custLinFactNeighborY="-16060">
        <dgm:presLayoutVars>
          <dgm:chMax val="0"/>
          <dgm:chPref val="0"/>
          <dgm:bulletEnabled val="1"/>
        </dgm:presLayoutVars>
      </dgm:prSet>
      <dgm:spPr/>
      <dgm:t>
        <a:bodyPr/>
        <a:lstStyle/>
        <a:p>
          <a:endParaRPr lang="en-US"/>
        </a:p>
      </dgm:t>
    </dgm:pt>
    <dgm:pt modelId="{C23548AD-CA02-4649-B2C4-48ABE4217DC4}" type="pres">
      <dgm:prSet presAssocID="{2CA7AC3B-3BF6-B44C-8452-45FB728114F7}" presName="circ4" presStyleLbl="vennNode1" presStyleIdx="3" presStyleCnt="6"/>
      <dgm:spPr/>
    </dgm:pt>
    <dgm:pt modelId="{B3DD0294-9108-0D44-9BFA-3D677A70581D}" type="pres">
      <dgm:prSet presAssocID="{2CA7AC3B-3BF6-B44C-8452-45FB728114F7}" presName="circ4Tx" presStyleLbl="revTx" presStyleIdx="0" presStyleCnt="0" custScaleX="88410" custLinFactNeighborX="-1686" custLinFactNeighborY="-56491">
        <dgm:presLayoutVars>
          <dgm:chMax val="0"/>
          <dgm:chPref val="0"/>
          <dgm:bulletEnabled val="1"/>
        </dgm:presLayoutVars>
      </dgm:prSet>
      <dgm:spPr/>
      <dgm:t>
        <a:bodyPr/>
        <a:lstStyle/>
        <a:p>
          <a:endParaRPr lang="en-US"/>
        </a:p>
      </dgm:t>
    </dgm:pt>
    <dgm:pt modelId="{672466E5-068B-E942-90D3-DA4E7A10A5CF}" type="pres">
      <dgm:prSet presAssocID="{EFD027F7-7E5E-704B-9939-0380560F39DF}" presName="circ5" presStyleLbl="vennNode1" presStyleIdx="4" presStyleCnt="6"/>
      <dgm:spPr/>
    </dgm:pt>
    <dgm:pt modelId="{3AE11142-31EF-3945-A226-FC9877267E74}" type="pres">
      <dgm:prSet presAssocID="{EFD027F7-7E5E-704B-9939-0380560F39DF}" presName="circ5Tx" presStyleLbl="revTx" presStyleIdx="0" presStyleCnt="0" custLinFactNeighborX="54706" custLinFactNeighborY="-7793">
        <dgm:presLayoutVars>
          <dgm:chMax val="0"/>
          <dgm:chPref val="0"/>
          <dgm:bulletEnabled val="1"/>
        </dgm:presLayoutVars>
      </dgm:prSet>
      <dgm:spPr/>
      <dgm:t>
        <a:bodyPr/>
        <a:lstStyle/>
        <a:p>
          <a:endParaRPr lang="en-US"/>
        </a:p>
      </dgm:t>
    </dgm:pt>
    <dgm:pt modelId="{D88171BD-F28D-F34D-BBEB-9A73F7DA63F2}" type="pres">
      <dgm:prSet presAssocID="{73AE4501-16FF-4742-986B-E1CCF867E0C3}" presName="circ6" presStyleLbl="vennNode1" presStyleIdx="5" presStyleCnt="6" custLinFactNeighborX="4438"/>
      <dgm:spPr/>
    </dgm:pt>
    <dgm:pt modelId="{47C0EDDD-ACCA-3A49-9403-3AD007129590}" type="pres">
      <dgm:prSet presAssocID="{73AE4501-16FF-4742-986B-E1CCF867E0C3}" presName="circ6Tx" presStyleLbl="revTx" presStyleIdx="0" presStyleCnt="0" custScaleX="57742" custLinFactNeighborX="49375" custLinFactNeighborY="22546">
        <dgm:presLayoutVars>
          <dgm:chMax val="0"/>
          <dgm:chPref val="0"/>
          <dgm:bulletEnabled val="1"/>
        </dgm:presLayoutVars>
      </dgm:prSet>
      <dgm:spPr/>
      <dgm:t>
        <a:bodyPr/>
        <a:lstStyle/>
        <a:p>
          <a:endParaRPr lang="en-US"/>
        </a:p>
      </dgm:t>
    </dgm:pt>
  </dgm:ptLst>
  <dgm:cxnLst>
    <dgm:cxn modelId="{D618FD0F-CEF5-454C-B96E-0765546A2BCC}" type="presOf" srcId="{2655B69C-9AB2-8E44-A564-448F213E1B5E}" destId="{CDE221DF-7199-ED4C-AC46-33D8F13BFC37}" srcOrd="0" destOrd="0" presId="urn:microsoft.com/office/officeart/2005/8/layout/venn1"/>
    <dgm:cxn modelId="{0A8E4756-2A3D-4A4A-9BD0-B7597A153794}" srcId="{2655B69C-9AB2-8E44-A564-448F213E1B5E}" destId="{3FAC3471-4F12-5A45-AAC6-0CD31F8441E8}" srcOrd="2" destOrd="0" parTransId="{E05CDFBB-CBE0-A645-84D1-E54292D8AD01}" sibTransId="{892E7AC6-88E4-014B-8022-CEAEE989C0DC}"/>
    <dgm:cxn modelId="{5AD0CBA9-B2E8-3545-90C4-1130E09CEE49}" type="presOf" srcId="{3FAC3471-4F12-5A45-AAC6-0CD31F8441E8}" destId="{3A03DD68-9278-6B44-8F90-369473182C01}" srcOrd="0" destOrd="0" presId="urn:microsoft.com/office/officeart/2005/8/layout/venn1"/>
    <dgm:cxn modelId="{FE64DF3E-DFFA-4745-8CC4-173670EA99C8}" type="presOf" srcId="{73AE4501-16FF-4742-986B-E1CCF867E0C3}" destId="{47C0EDDD-ACCA-3A49-9403-3AD007129590}" srcOrd="0" destOrd="0" presId="urn:microsoft.com/office/officeart/2005/8/layout/venn1"/>
    <dgm:cxn modelId="{2A7AD217-6921-6D48-BC70-0F653DEC88B4}" srcId="{2655B69C-9AB2-8E44-A564-448F213E1B5E}" destId="{D0C17821-6927-FE40-A384-3DC19F50F585}" srcOrd="0" destOrd="0" parTransId="{C574A05F-1AB9-684F-8258-E97D4BEC1F9F}" sibTransId="{F9B594E6-8303-1B43-B2C3-68AC8157E7CA}"/>
    <dgm:cxn modelId="{C4732AAE-B8E3-B341-9509-A778E750A9EB}" type="presOf" srcId="{7EFB6461-A821-E74D-9E2B-853E57233EFF}" destId="{12968560-C4D7-CA44-9DE9-1C59CD31D613}" srcOrd="0" destOrd="0" presId="urn:microsoft.com/office/officeart/2005/8/layout/venn1"/>
    <dgm:cxn modelId="{51FDFDCF-C213-2642-86F0-6F9FA511108D}" type="presOf" srcId="{2CA7AC3B-3BF6-B44C-8452-45FB728114F7}" destId="{B3DD0294-9108-0D44-9BFA-3D677A70581D}" srcOrd="0" destOrd="0" presId="urn:microsoft.com/office/officeart/2005/8/layout/venn1"/>
    <dgm:cxn modelId="{5BE966C2-78F5-0941-902E-9D472C885600}" srcId="{2655B69C-9AB2-8E44-A564-448F213E1B5E}" destId="{2CA7AC3B-3BF6-B44C-8452-45FB728114F7}" srcOrd="3" destOrd="0" parTransId="{A1F54740-A1CB-0448-BD9F-7E919A809ED3}" sibTransId="{0FFBF9B2-4756-A341-9785-727117377D64}"/>
    <dgm:cxn modelId="{475CA424-D7BE-C541-BFBC-0A622E924D69}" srcId="{2655B69C-9AB2-8E44-A564-448F213E1B5E}" destId="{73AE4501-16FF-4742-986B-E1CCF867E0C3}" srcOrd="5" destOrd="0" parTransId="{176C38C8-ECB8-7949-BEE2-7F0AC8EF3FB1}" sibTransId="{3341346E-9AA8-8B47-A095-82D593902810}"/>
    <dgm:cxn modelId="{6E41EF5D-D22F-274B-A064-E6347F688B2F}" type="presOf" srcId="{EFD027F7-7E5E-704B-9939-0380560F39DF}" destId="{3AE11142-31EF-3945-A226-FC9877267E74}" srcOrd="0" destOrd="0" presId="urn:microsoft.com/office/officeart/2005/8/layout/venn1"/>
    <dgm:cxn modelId="{2E9EBF69-9F2D-B84E-8176-A7AEFF3C8D60}" type="presOf" srcId="{D0C17821-6927-FE40-A384-3DC19F50F585}" destId="{44B917A3-0B11-5440-955C-7D6CCF3D4829}" srcOrd="0" destOrd="0" presId="urn:microsoft.com/office/officeart/2005/8/layout/venn1"/>
    <dgm:cxn modelId="{CB12A46B-94C0-8840-9A32-CED8F044DA58}" srcId="{2655B69C-9AB2-8E44-A564-448F213E1B5E}" destId="{EFD027F7-7E5E-704B-9939-0380560F39DF}" srcOrd="4" destOrd="0" parTransId="{00C2BC12-A0D0-254A-804E-818A0ED3DC70}" sibTransId="{8E5154FC-8A23-BD46-B2FA-01D62F5AB997}"/>
    <dgm:cxn modelId="{C7D5D6AB-8582-804A-B23C-E8F25D01BC90}" srcId="{2655B69C-9AB2-8E44-A564-448F213E1B5E}" destId="{7EFB6461-A821-E74D-9E2B-853E57233EFF}" srcOrd="1" destOrd="0" parTransId="{D0FA41E6-E7E1-7847-98C2-7233913C253C}" sibTransId="{6050335F-597C-3740-84C2-19ACD2DE604A}"/>
    <dgm:cxn modelId="{39F99157-BC66-FC45-8142-3CB8C592CB5E}" type="presParOf" srcId="{CDE221DF-7199-ED4C-AC46-33D8F13BFC37}" destId="{4DB1E4E0-6F28-634B-83C1-2EB7FDF0EB75}" srcOrd="0" destOrd="0" presId="urn:microsoft.com/office/officeart/2005/8/layout/venn1"/>
    <dgm:cxn modelId="{E3D445E8-B515-DD4D-AA6E-970F91B0F53C}" type="presParOf" srcId="{CDE221DF-7199-ED4C-AC46-33D8F13BFC37}" destId="{44B917A3-0B11-5440-955C-7D6CCF3D4829}" srcOrd="1" destOrd="0" presId="urn:microsoft.com/office/officeart/2005/8/layout/venn1"/>
    <dgm:cxn modelId="{B47C172C-01BA-6F44-B668-6FD9624BEE40}" type="presParOf" srcId="{CDE221DF-7199-ED4C-AC46-33D8F13BFC37}" destId="{68394C18-47DB-FA4C-B3D6-C238331AE316}" srcOrd="2" destOrd="0" presId="urn:microsoft.com/office/officeart/2005/8/layout/venn1"/>
    <dgm:cxn modelId="{5C740F08-AF66-6746-A360-F0E070A24259}" type="presParOf" srcId="{CDE221DF-7199-ED4C-AC46-33D8F13BFC37}" destId="{12968560-C4D7-CA44-9DE9-1C59CD31D613}" srcOrd="3" destOrd="0" presId="urn:microsoft.com/office/officeart/2005/8/layout/venn1"/>
    <dgm:cxn modelId="{B4126641-3A90-3C4A-8AE0-FC29F0F1479D}" type="presParOf" srcId="{CDE221DF-7199-ED4C-AC46-33D8F13BFC37}" destId="{AFDD86AA-BB48-7649-8C5A-199A5B5F0A6B}" srcOrd="4" destOrd="0" presId="urn:microsoft.com/office/officeart/2005/8/layout/venn1"/>
    <dgm:cxn modelId="{DCA05192-3064-7143-ADEA-53828CAEB7AB}" type="presParOf" srcId="{CDE221DF-7199-ED4C-AC46-33D8F13BFC37}" destId="{3A03DD68-9278-6B44-8F90-369473182C01}" srcOrd="5" destOrd="0" presId="urn:microsoft.com/office/officeart/2005/8/layout/venn1"/>
    <dgm:cxn modelId="{B121C360-C040-7A48-8399-C69407337C74}" type="presParOf" srcId="{CDE221DF-7199-ED4C-AC46-33D8F13BFC37}" destId="{C23548AD-CA02-4649-B2C4-48ABE4217DC4}" srcOrd="6" destOrd="0" presId="urn:microsoft.com/office/officeart/2005/8/layout/venn1"/>
    <dgm:cxn modelId="{7CB06DAA-EE3C-974E-B72C-50BB054938D3}" type="presParOf" srcId="{CDE221DF-7199-ED4C-AC46-33D8F13BFC37}" destId="{B3DD0294-9108-0D44-9BFA-3D677A70581D}" srcOrd="7" destOrd="0" presId="urn:microsoft.com/office/officeart/2005/8/layout/venn1"/>
    <dgm:cxn modelId="{7B1D3F80-CB74-D643-9A0A-40DE8B8DB4A9}" type="presParOf" srcId="{CDE221DF-7199-ED4C-AC46-33D8F13BFC37}" destId="{672466E5-068B-E942-90D3-DA4E7A10A5CF}" srcOrd="8" destOrd="0" presId="urn:microsoft.com/office/officeart/2005/8/layout/venn1"/>
    <dgm:cxn modelId="{6AFA6AC0-9911-754D-8412-AA62FA01C978}" type="presParOf" srcId="{CDE221DF-7199-ED4C-AC46-33D8F13BFC37}" destId="{3AE11142-31EF-3945-A226-FC9877267E74}" srcOrd="9" destOrd="0" presId="urn:microsoft.com/office/officeart/2005/8/layout/venn1"/>
    <dgm:cxn modelId="{16E0EACA-1D57-604C-9AB2-DE5BBE8390E7}" type="presParOf" srcId="{CDE221DF-7199-ED4C-AC46-33D8F13BFC37}" destId="{D88171BD-F28D-F34D-BBEB-9A73F7DA63F2}" srcOrd="10" destOrd="0" presId="urn:microsoft.com/office/officeart/2005/8/layout/venn1"/>
    <dgm:cxn modelId="{8352D751-926B-9649-AED4-71B856E172AB}" type="presParOf" srcId="{CDE221DF-7199-ED4C-AC46-33D8F13BFC37}" destId="{47C0EDDD-ACCA-3A49-9403-3AD007129590}"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E4E0-6F28-634B-83C1-2EB7FDF0EB75}">
      <dsp:nvSpPr>
        <dsp:cNvPr id="0" name=""/>
        <dsp:cNvSpPr/>
      </dsp:nvSpPr>
      <dsp:spPr>
        <a:xfrm>
          <a:off x="3839299" y="1041876"/>
          <a:ext cx="1395807" cy="139580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4B917A3-0B11-5440-955C-7D6CCF3D4829}">
      <dsp:nvSpPr>
        <dsp:cNvPr id="0" name=""/>
        <dsp:cNvSpPr/>
      </dsp:nvSpPr>
      <dsp:spPr>
        <a:xfrm>
          <a:off x="3743215" y="541615"/>
          <a:ext cx="1559814"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Adolescent Developmental Science</a:t>
          </a:r>
        </a:p>
      </dsp:txBody>
      <dsp:txXfrm>
        <a:off x="3743215" y="541615"/>
        <a:ext cx="1559814" cy="950452"/>
      </dsp:txXfrm>
    </dsp:sp>
    <dsp:sp modelId="{68394C18-47DB-FA4C-B3D6-C238331AE316}">
      <dsp:nvSpPr>
        <dsp:cNvPr id="0" name=""/>
        <dsp:cNvSpPr/>
      </dsp:nvSpPr>
      <dsp:spPr>
        <a:xfrm>
          <a:off x="4292354" y="1303477"/>
          <a:ext cx="1395807" cy="1395807"/>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2968560-C4D7-CA44-9DE9-1C59CD31D613}">
      <dsp:nvSpPr>
        <dsp:cNvPr id="0" name=""/>
        <dsp:cNvSpPr/>
      </dsp:nvSpPr>
      <dsp:spPr>
        <a:xfrm>
          <a:off x="5218557" y="1041237"/>
          <a:ext cx="1004388" cy="10409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Human Centered Design</a:t>
          </a:r>
        </a:p>
      </dsp:txBody>
      <dsp:txXfrm>
        <a:off x="5218557" y="1041237"/>
        <a:ext cx="1004388" cy="1040971"/>
      </dsp:txXfrm>
    </dsp:sp>
    <dsp:sp modelId="{AFDD86AA-BB48-7649-8C5A-199A5B5F0A6B}">
      <dsp:nvSpPr>
        <dsp:cNvPr id="0" name=""/>
        <dsp:cNvSpPr/>
      </dsp:nvSpPr>
      <dsp:spPr>
        <a:xfrm>
          <a:off x="4292354" y="1826679"/>
          <a:ext cx="1395807" cy="1395807"/>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A03DD68-9278-6B44-8F90-369473182C01}">
      <dsp:nvSpPr>
        <dsp:cNvPr id="0" name=""/>
        <dsp:cNvSpPr/>
      </dsp:nvSpPr>
      <dsp:spPr>
        <a:xfrm>
          <a:off x="5251692" y="2270792"/>
          <a:ext cx="1249859"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Meaningful Youth Engagement</a:t>
          </a:r>
        </a:p>
      </dsp:txBody>
      <dsp:txXfrm>
        <a:off x="5251692" y="2270792"/>
        <a:ext cx="1249859" cy="1163172"/>
      </dsp:txXfrm>
    </dsp:sp>
    <dsp:sp modelId="{C23548AD-CA02-4649-B2C4-48ABE4217DC4}">
      <dsp:nvSpPr>
        <dsp:cNvPr id="0" name=""/>
        <dsp:cNvSpPr/>
      </dsp:nvSpPr>
      <dsp:spPr>
        <a:xfrm>
          <a:off x="3839299" y="2088732"/>
          <a:ext cx="1395807" cy="1395807"/>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3DD0294-9108-0D44-9BFA-3D677A70581D}">
      <dsp:nvSpPr>
        <dsp:cNvPr id="0" name=""/>
        <dsp:cNvSpPr/>
      </dsp:nvSpPr>
      <dsp:spPr>
        <a:xfrm>
          <a:off x="3736515" y="3038591"/>
          <a:ext cx="1542541"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Cultural Anthropology</a:t>
          </a:r>
        </a:p>
      </dsp:txBody>
      <dsp:txXfrm>
        <a:off x="3736515" y="3038591"/>
        <a:ext cx="1542541" cy="950452"/>
      </dsp:txXfrm>
    </dsp:sp>
    <dsp:sp modelId="{672466E5-068B-E942-90D3-DA4E7A10A5CF}">
      <dsp:nvSpPr>
        <dsp:cNvPr id="0" name=""/>
        <dsp:cNvSpPr/>
      </dsp:nvSpPr>
      <dsp:spPr>
        <a:xfrm>
          <a:off x="3386243" y="1826679"/>
          <a:ext cx="1395807" cy="1395807"/>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AE11142-31EF-3945-A226-FC9877267E74}">
      <dsp:nvSpPr>
        <dsp:cNvPr id="0" name=""/>
        <dsp:cNvSpPr/>
      </dsp:nvSpPr>
      <dsp:spPr>
        <a:xfrm>
          <a:off x="2533807" y="2366952"/>
          <a:ext cx="1653450"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Social Marketing</a:t>
          </a:r>
        </a:p>
      </dsp:txBody>
      <dsp:txXfrm>
        <a:off x="2533807" y="2366952"/>
        <a:ext cx="1653450" cy="1163172"/>
      </dsp:txXfrm>
    </dsp:sp>
    <dsp:sp modelId="{D88171BD-F28D-F34D-BBEB-9A73F7DA63F2}">
      <dsp:nvSpPr>
        <dsp:cNvPr id="0" name=""/>
        <dsp:cNvSpPr/>
      </dsp:nvSpPr>
      <dsp:spPr>
        <a:xfrm>
          <a:off x="3448189" y="1303477"/>
          <a:ext cx="1395807" cy="1395807"/>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7C0EDDD-ACCA-3A49-9403-3AD007129590}">
      <dsp:nvSpPr>
        <dsp:cNvPr id="0" name=""/>
        <dsp:cNvSpPr/>
      </dsp:nvSpPr>
      <dsp:spPr>
        <a:xfrm>
          <a:off x="2795019" y="1167441"/>
          <a:ext cx="954735"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0" i="0" kern="1200" noProof="0" dirty="0">
              <a:latin typeface="Montserrat Light"/>
              <a:cs typeface="Montserrat Light"/>
            </a:rPr>
            <a:t>Public Health &amp; AYSRH</a:t>
          </a:r>
        </a:p>
      </dsp:txBody>
      <dsp:txXfrm>
        <a:off x="2795019" y="1167441"/>
        <a:ext cx="954735" cy="11631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BEEA85F-CFF4-F841-8D43-7E26ADE6EBDD}"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F74E4A-CA50-284A-82A9-A6AF76C082C7}" type="slidenum">
              <a:rPr lang="en-US" smtClean="0"/>
              <a:t>‹#›</a:t>
            </a:fld>
            <a:endParaRPr lang="en-US"/>
          </a:p>
        </p:txBody>
      </p:sp>
    </p:spTree>
    <p:extLst>
      <p:ext uri="{BB962C8B-B14F-4D97-AF65-F5344CB8AC3E}">
        <p14:creationId xmlns:p14="http://schemas.microsoft.com/office/powerpoint/2010/main" val="57973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We start with OUR goals – prevent pregnancy, prevent HIV, stay in school</a:t>
            </a:r>
          </a:p>
          <a:p>
            <a:pPr lvl="1"/>
            <a:r>
              <a:rPr lang="en-US" sz="1200" kern="1200" dirty="0">
                <a:solidFill>
                  <a:schemeClr val="tx1"/>
                </a:solidFill>
                <a:effectLst/>
                <a:latin typeface="+mn-lt"/>
                <a:ea typeface="+mn-ea"/>
                <a:cs typeface="+mn-cs"/>
              </a:rPr>
              <a:t>Then we attempt to make our goals and activities – getting your partner to wear a condom, going to school, getting tested – attractive to them</a:t>
            </a:r>
          </a:p>
          <a:p>
            <a:pPr lvl="1"/>
            <a:r>
              <a:rPr lang="en-US" sz="1200" kern="1200" dirty="0">
                <a:solidFill>
                  <a:schemeClr val="tx1"/>
                </a:solidFill>
                <a:effectLst/>
                <a:latin typeface="+mn-lt"/>
                <a:ea typeface="+mn-ea"/>
                <a:cs typeface="+mn-cs"/>
              </a:rPr>
              <a:t>This can sometimes lead to positive reviews from teens (e.g. for AFSRH) but not to shifts in health outcomes. We can get them to like us, but not to commit to the health goal</a:t>
            </a:r>
          </a:p>
          <a:p>
            <a:endParaRPr lang="en-US" dirty="0"/>
          </a:p>
        </p:txBody>
      </p:sp>
      <p:sp>
        <p:nvSpPr>
          <p:cNvPr id="4" name="Slide Number Placeholder 3"/>
          <p:cNvSpPr>
            <a:spLocks noGrp="1"/>
          </p:cNvSpPr>
          <p:nvPr>
            <p:ph type="sldNum" sz="quarter" idx="5"/>
          </p:nvPr>
        </p:nvSpPr>
        <p:spPr/>
        <p:txBody>
          <a:bodyPr/>
          <a:lstStyle/>
          <a:p>
            <a:fld id="{43F74E4A-CA50-284A-82A9-A6AF76C082C7}" type="slidenum">
              <a:rPr lang="en-US" smtClean="0"/>
              <a:t>3</a:t>
            </a:fld>
            <a:endParaRPr lang="en-US"/>
          </a:p>
        </p:txBody>
      </p:sp>
    </p:spTree>
    <p:extLst>
      <p:ext uri="{BB962C8B-B14F-4D97-AF65-F5344CB8AC3E}">
        <p14:creationId xmlns:p14="http://schemas.microsoft.com/office/powerpoint/2010/main" val="328919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Adolescent brains are different: more risk-seeking, impulsive in the presence of peers, less developed self-control and planning. </a:t>
            </a:r>
          </a:p>
          <a:p>
            <a:pPr lvl="1"/>
            <a:r>
              <a:rPr lang="en-US" sz="1200" kern="1200" dirty="0">
                <a:solidFill>
                  <a:schemeClr val="tx1"/>
                </a:solidFill>
                <a:effectLst/>
                <a:latin typeface="+mn-lt"/>
                <a:ea typeface="+mn-ea"/>
                <a:cs typeface="+mn-cs"/>
              </a:rPr>
              <a:t>Focusing on what makes services appealing to teens doesn’t get at deeper issues around relationships with parents, partners and the community</a:t>
            </a:r>
          </a:p>
          <a:p>
            <a:pPr lvl="1"/>
            <a:r>
              <a:rPr lang="en-US" sz="1200" kern="1200" dirty="0">
                <a:solidFill>
                  <a:schemeClr val="tx1"/>
                </a:solidFill>
                <a:effectLst/>
                <a:latin typeface="+mn-lt"/>
                <a:ea typeface="+mn-ea"/>
                <a:cs typeface="+mn-cs"/>
              </a:rPr>
              <a:t>We’re not creating a central motivation for teens to engage in healthcare. A service can be attractive, but if she’s not actively motivated to use it, she won’t go more than once.</a:t>
            </a:r>
          </a:p>
          <a:p>
            <a:endParaRPr lang="en-US" dirty="0"/>
          </a:p>
        </p:txBody>
      </p:sp>
      <p:sp>
        <p:nvSpPr>
          <p:cNvPr id="4" name="Slide Number Placeholder 3"/>
          <p:cNvSpPr>
            <a:spLocks noGrp="1"/>
          </p:cNvSpPr>
          <p:nvPr>
            <p:ph type="sldNum" sz="quarter" idx="5"/>
          </p:nvPr>
        </p:nvSpPr>
        <p:spPr/>
        <p:txBody>
          <a:bodyPr/>
          <a:lstStyle/>
          <a:p>
            <a:fld id="{43F74E4A-CA50-284A-82A9-A6AF76C082C7}" type="slidenum">
              <a:rPr lang="en-US" smtClean="0"/>
              <a:t>4</a:t>
            </a:fld>
            <a:endParaRPr lang="en-US"/>
          </a:p>
        </p:txBody>
      </p:sp>
    </p:spTree>
    <p:extLst>
      <p:ext uri="{BB962C8B-B14F-4D97-AF65-F5344CB8AC3E}">
        <p14:creationId xmlns:p14="http://schemas.microsoft.com/office/powerpoint/2010/main" val="16122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PSI has been attacking this problem from the contraception side with encouraging results</a:t>
            </a:r>
          </a:p>
          <a:p>
            <a:pPr lvl="1"/>
            <a:r>
              <a:rPr lang="en-US" sz="1200" kern="1200" dirty="0">
                <a:solidFill>
                  <a:schemeClr val="tx1"/>
                </a:solidFill>
                <a:effectLst/>
                <a:latin typeface="+mn-lt"/>
                <a:ea typeface="+mn-ea"/>
                <a:cs typeface="+mn-cs"/>
              </a:rPr>
              <a:t>Today I’m going to show you results from the Adolescents 360 project, funded jointly by the Bill &amp; Melinda Gates Foundation and the Children’s Investment Fund Foundation</a:t>
            </a:r>
          </a:p>
          <a:p>
            <a:pPr lvl="1"/>
            <a:r>
              <a:rPr lang="en-US" sz="1200" kern="1200">
                <a:solidFill>
                  <a:schemeClr val="tx1"/>
                </a:solidFill>
                <a:effectLst/>
                <a:latin typeface="+mn-lt"/>
                <a:ea typeface="+mn-ea"/>
                <a:cs typeface="+mn-cs"/>
              </a:rPr>
              <a:t>This project used a multi-disciplinary, human-centered design approach to answer the question: how do we drive uptake of contraception by adolescent girls at scale?</a:t>
            </a:r>
          </a:p>
          <a:p>
            <a:endParaRPr lang="en-US" dirty="0"/>
          </a:p>
        </p:txBody>
      </p:sp>
      <p:sp>
        <p:nvSpPr>
          <p:cNvPr id="4" name="Slide Number Placeholder 3"/>
          <p:cNvSpPr>
            <a:spLocks noGrp="1"/>
          </p:cNvSpPr>
          <p:nvPr>
            <p:ph type="sldNum" sz="quarter" idx="5"/>
          </p:nvPr>
        </p:nvSpPr>
        <p:spPr/>
        <p:txBody>
          <a:bodyPr/>
          <a:lstStyle/>
          <a:p>
            <a:fld id="{43F74E4A-CA50-284A-82A9-A6AF76C082C7}" type="slidenum">
              <a:rPr lang="en-US" smtClean="0"/>
              <a:t>5</a:t>
            </a:fld>
            <a:endParaRPr lang="en-US"/>
          </a:p>
        </p:txBody>
      </p:sp>
    </p:spTree>
    <p:extLst>
      <p:ext uri="{BB962C8B-B14F-4D97-AF65-F5344CB8AC3E}">
        <p14:creationId xmlns:p14="http://schemas.microsoft.com/office/powerpoint/2010/main" val="332674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a:t>
            </a:r>
            <a:r>
              <a:rPr lang="en-US" sz="1200" kern="1200" dirty="0" err="1">
                <a:solidFill>
                  <a:schemeClr val="tx1"/>
                </a:solidFill>
                <a:effectLst/>
                <a:latin typeface="+mn-lt"/>
                <a:ea typeface="+mn-ea"/>
                <a:cs typeface="+mn-cs"/>
              </a:rPr>
              <a:t>insighst</a:t>
            </a:r>
            <a:r>
              <a:rPr lang="en-US" sz="1200" kern="1200" dirty="0">
                <a:solidFill>
                  <a:schemeClr val="tx1"/>
                </a:solidFill>
                <a:effectLst/>
                <a:latin typeface="+mn-lt"/>
                <a:ea typeface="+mn-ea"/>
                <a:cs typeface="+mn-cs"/>
              </a:rPr>
              <a:t>: having children is a primary goal for all teens. Anything that threatens fertility is feared and avoided. Many girls believe myths that contraception causes infertility. </a:t>
            </a:r>
            <a:r>
              <a:rPr lang="en-US" sz="1200" b="1" kern="1200" dirty="0">
                <a:solidFill>
                  <a:schemeClr val="tx1"/>
                </a:solidFill>
                <a:effectLst/>
                <a:latin typeface="+mn-lt"/>
                <a:ea typeface="+mn-ea"/>
                <a:cs typeface="+mn-cs"/>
              </a:rPr>
              <a:t>Paradoxically, the key to getting girls to contracept is reassuring them that they can and will be mothers when they are ready and that contraception protects their ability to do so. The focus is not on pregnancy prevention, but fertility protection.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F74E4A-CA50-284A-82A9-A6AF76C082C7}" type="slidenum">
              <a:rPr lang="en-US" smtClean="0"/>
              <a:t>6</a:t>
            </a:fld>
            <a:endParaRPr lang="en-US"/>
          </a:p>
        </p:txBody>
      </p:sp>
    </p:spTree>
    <p:extLst>
      <p:ext uri="{BB962C8B-B14F-4D97-AF65-F5344CB8AC3E}">
        <p14:creationId xmlns:p14="http://schemas.microsoft.com/office/powerpoint/2010/main" val="250908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Ethiopia, our target segment is rural married teens. For these couples, having children is a treasured goal and knowledge of contraceptive options is slim. Furthermore, girls’ ability to choose and use contraception on their own is limited – husbands are powerful and girls prefer to make the choice with them. For these couples, attaining economic security in the form of owning a good house, having sufficient land and animals and access to food are high priorities. A360 researchers, including teen researchers, designed this intervention with girls to focus on financial literacy and planning. The tool was then adapted for use by busy HEWs, who can deliver a brief intervention that identifies a couple’s goals and helps them see the crucial role birth spacing and planning plays in achieving those goals. These values also align with a </a:t>
            </a:r>
            <a:r>
              <a:rPr lang="en-US" dirty="0" err="1"/>
              <a:t>GoE</a:t>
            </a:r>
            <a:r>
              <a:rPr lang="en-US" dirty="0"/>
              <a:t> goals around economic stewardship and reducing teen pregnancy. They also resonate with these young couples: 76% of couples who receive the Smart Start intervention choose to begin contracepting, and 22% of those choose a LARC. Smart Start is rapidly transitioning this program to the GOE with support from CIFF. </a:t>
            </a:r>
          </a:p>
        </p:txBody>
      </p:sp>
      <p:sp>
        <p:nvSpPr>
          <p:cNvPr id="4" name="Slide Number Placeholder 3"/>
          <p:cNvSpPr>
            <a:spLocks noGrp="1"/>
          </p:cNvSpPr>
          <p:nvPr>
            <p:ph type="sldNum" sz="quarter" idx="5"/>
          </p:nvPr>
        </p:nvSpPr>
        <p:spPr/>
        <p:txBody>
          <a:bodyPr/>
          <a:lstStyle/>
          <a:p>
            <a:fld id="{43F74E4A-CA50-284A-82A9-A6AF76C082C7}" type="slidenum">
              <a:rPr lang="en-US" smtClean="0"/>
              <a:t>7</a:t>
            </a:fld>
            <a:endParaRPr lang="en-US"/>
          </a:p>
        </p:txBody>
      </p:sp>
    </p:spTree>
    <p:extLst>
      <p:ext uri="{BB962C8B-B14F-4D97-AF65-F5344CB8AC3E}">
        <p14:creationId xmlns:p14="http://schemas.microsoft.com/office/powerpoint/2010/main" val="53839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74E4A-CA50-284A-82A9-A6AF76C082C7}" type="slidenum">
              <a:rPr lang="en-US" smtClean="0"/>
              <a:t>9</a:t>
            </a:fld>
            <a:endParaRPr lang="en-US"/>
          </a:p>
        </p:txBody>
      </p:sp>
    </p:spTree>
    <p:extLst>
      <p:ext uri="{BB962C8B-B14F-4D97-AF65-F5344CB8AC3E}">
        <p14:creationId xmlns:p14="http://schemas.microsoft.com/office/powerpoint/2010/main" val="384109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psi.org/" TargetMode="External"/><Relationship Id="rId2" Type="http://schemas.openxmlformats.org/officeDocument/2006/relationships/hyperlink" Target="mailto:nhasen@psi.org" TargetMode="External"/><Relationship Id="rId1" Type="http://schemas.openxmlformats.org/officeDocument/2006/relationships/slideLayout" Target="../slideLayouts/slideLayout2.xml"/><Relationship Id="rId4" Type="http://schemas.openxmlformats.org/officeDocument/2006/relationships/hyperlink" Target="http://www.psiimpac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9F50-F7C3-A644-9C74-1CE1BBC08C97}"/>
              </a:ext>
            </a:extLst>
          </p:cNvPr>
          <p:cNvSpPr>
            <a:spLocks noGrp="1"/>
          </p:cNvSpPr>
          <p:nvPr>
            <p:ph type="title"/>
          </p:nvPr>
        </p:nvSpPr>
        <p:spPr>
          <a:xfrm>
            <a:off x="794300" y="-180825"/>
            <a:ext cx="10691084" cy="1143000"/>
          </a:xfrm>
        </p:spPr>
        <p:txBody>
          <a:bodyPr/>
          <a:lstStyle/>
          <a:p>
            <a:r>
              <a:rPr lang="en-US" dirty="0"/>
              <a:t>The teen journey to becoming a health protector</a:t>
            </a:r>
          </a:p>
        </p:txBody>
      </p:sp>
      <p:cxnSp>
        <p:nvCxnSpPr>
          <p:cNvPr id="3" name="Google Shape;534;p40">
            <a:extLst>
              <a:ext uri="{FF2B5EF4-FFF2-40B4-BE49-F238E27FC236}">
                <a16:creationId xmlns:a16="http://schemas.microsoft.com/office/drawing/2014/main" id="{97A14239-5B03-7F48-90E5-79009DD5E7BE}"/>
              </a:ext>
            </a:extLst>
          </p:cNvPr>
          <p:cNvCxnSpPr>
            <a:cxnSpLocks/>
          </p:cNvCxnSpPr>
          <p:nvPr/>
        </p:nvCxnSpPr>
        <p:spPr>
          <a:xfrm rot="10800000">
            <a:off x="10149784" y="2205100"/>
            <a:ext cx="371100" cy="0"/>
          </a:xfrm>
          <a:prstGeom prst="straightConnector1">
            <a:avLst/>
          </a:prstGeom>
          <a:noFill/>
          <a:ln w="114300" cap="flat" cmpd="sng">
            <a:solidFill>
              <a:srgbClr val="8F8CA4"/>
            </a:solidFill>
            <a:prstDash val="solid"/>
            <a:round/>
            <a:headEnd type="none" w="sm" len="sm"/>
            <a:tailEnd type="none" w="sm" len="sm"/>
          </a:ln>
        </p:spPr>
      </p:cxnSp>
      <p:cxnSp>
        <p:nvCxnSpPr>
          <p:cNvPr id="4" name="Google Shape;535;p40">
            <a:extLst>
              <a:ext uri="{FF2B5EF4-FFF2-40B4-BE49-F238E27FC236}">
                <a16:creationId xmlns:a16="http://schemas.microsoft.com/office/drawing/2014/main" id="{3D4B8819-0F92-D244-8495-DA102D49CAC9}"/>
              </a:ext>
            </a:extLst>
          </p:cNvPr>
          <p:cNvCxnSpPr>
            <a:cxnSpLocks/>
          </p:cNvCxnSpPr>
          <p:nvPr/>
        </p:nvCxnSpPr>
        <p:spPr>
          <a:xfrm rot="10800000">
            <a:off x="10149784" y="3331100"/>
            <a:ext cx="371100" cy="0"/>
          </a:xfrm>
          <a:prstGeom prst="straightConnector1">
            <a:avLst/>
          </a:prstGeom>
          <a:noFill/>
          <a:ln w="114300" cap="flat" cmpd="sng">
            <a:solidFill>
              <a:srgbClr val="00ACC1"/>
            </a:solidFill>
            <a:prstDash val="solid"/>
            <a:round/>
            <a:headEnd type="none" w="sm" len="sm"/>
            <a:tailEnd type="none" w="sm" len="sm"/>
          </a:ln>
        </p:spPr>
      </p:cxnSp>
      <p:cxnSp>
        <p:nvCxnSpPr>
          <p:cNvPr id="5" name="Google Shape;536;p40">
            <a:extLst>
              <a:ext uri="{FF2B5EF4-FFF2-40B4-BE49-F238E27FC236}">
                <a16:creationId xmlns:a16="http://schemas.microsoft.com/office/drawing/2014/main" id="{B6142787-3E09-6F49-AE25-AE44E7576749}"/>
              </a:ext>
            </a:extLst>
          </p:cNvPr>
          <p:cNvCxnSpPr>
            <a:cxnSpLocks/>
          </p:cNvCxnSpPr>
          <p:nvPr/>
        </p:nvCxnSpPr>
        <p:spPr>
          <a:xfrm rot="10800000">
            <a:off x="10149784" y="4445350"/>
            <a:ext cx="371100" cy="0"/>
          </a:xfrm>
          <a:prstGeom prst="straightConnector1">
            <a:avLst/>
          </a:prstGeom>
          <a:noFill/>
          <a:ln w="114300" cap="flat" cmpd="sng">
            <a:solidFill>
              <a:srgbClr val="F79253"/>
            </a:solidFill>
            <a:prstDash val="solid"/>
            <a:round/>
            <a:headEnd type="none" w="sm" len="sm"/>
            <a:tailEnd type="none" w="sm" len="sm"/>
          </a:ln>
        </p:spPr>
      </p:cxnSp>
      <p:cxnSp>
        <p:nvCxnSpPr>
          <p:cNvPr id="6" name="Google Shape;537;p40">
            <a:extLst>
              <a:ext uri="{FF2B5EF4-FFF2-40B4-BE49-F238E27FC236}">
                <a16:creationId xmlns:a16="http://schemas.microsoft.com/office/drawing/2014/main" id="{7C82C58F-978B-7D4D-82BD-ACC307B4BEB9}"/>
              </a:ext>
            </a:extLst>
          </p:cNvPr>
          <p:cNvCxnSpPr>
            <a:cxnSpLocks/>
          </p:cNvCxnSpPr>
          <p:nvPr/>
        </p:nvCxnSpPr>
        <p:spPr>
          <a:xfrm rot="10800000">
            <a:off x="10149784" y="5601050"/>
            <a:ext cx="371100" cy="0"/>
          </a:xfrm>
          <a:prstGeom prst="straightConnector1">
            <a:avLst/>
          </a:prstGeom>
          <a:noFill/>
          <a:ln w="114300" cap="flat" cmpd="sng">
            <a:solidFill>
              <a:srgbClr val="903F98"/>
            </a:solidFill>
            <a:prstDash val="solid"/>
            <a:round/>
            <a:headEnd type="none" w="sm" len="sm"/>
            <a:tailEnd type="none" w="sm" len="sm"/>
          </a:ln>
        </p:spPr>
      </p:cxnSp>
      <p:sp>
        <p:nvSpPr>
          <p:cNvPr id="7" name="Google Shape;538;p40">
            <a:extLst>
              <a:ext uri="{FF2B5EF4-FFF2-40B4-BE49-F238E27FC236}">
                <a16:creationId xmlns:a16="http://schemas.microsoft.com/office/drawing/2014/main" id="{DCF75A1A-0433-F04D-9298-BD66264C88F4}"/>
              </a:ext>
            </a:extLst>
          </p:cNvPr>
          <p:cNvSpPr/>
          <p:nvPr/>
        </p:nvSpPr>
        <p:spPr>
          <a:xfrm>
            <a:off x="750459" y="1056825"/>
            <a:ext cx="2120069" cy="350312"/>
          </a:xfrm>
          <a:prstGeom prst="rect">
            <a:avLst/>
          </a:prstGeom>
          <a:solidFill>
            <a:srgbClr val="D6EBDB"/>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Verdana"/>
                <a:ea typeface="Verdana"/>
                <a:cs typeface="Verdana"/>
                <a:sym typeface="Verdana"/>
              </a:rPr>
              <a:t>1</a:t>
            </a:r>
            <a:r>
              <a:rPr lang="en" sz="1100" b="1" dirty="0">
                <a:solidFill>
                  <a:schemeClr val="dk1"/>
                </a:solidFill>
              </a:rPr>
              <a:t> SHAPING</a:t>
            </a:r>
            <a:endParaRPr sz="1100" b="1" dirty="0">
              <a:solidFill>
                <a:schemeClr val="dk1"/>
              </a:solidFill>
            </a:endParaRPr>
          </a:p>
        </p:txBody>
      </p:sp>
      <p:sp>
        <p:nvSpPr>
          <p:cNvPr id="8" name="Google Shape;539;p40">
            <a:extLst>
              <a:ext uri="{FF2B5EF4-FFF2-40B4-BE49-F238E27FC236}">
                <a16:creationId xmlns:a16="http://schemas.microsoft.com/office/drawing/2014/main" id="{2DD12246-A4E9-6C47-B2AF-CAC904CDDC98}"/>
              </a:ext>
            </a:extLst>
          </p:cNvPr>
          <p:cNvSpPr/>
          <p:nvPr/>
        </p:nvSpPr>
        <p:spPr>
          <a:xfrm>
            <a:off x="2167210" y="1058545"/>
            <a:ext cx="703340" cy="35031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dirty="0">
                <a:solidFill>
                  <a:schemeClr val="dk1"/>
                </a:solidFill>
              </a:rPr>
              <a:t>OPINION</a:t>
            </a:r>
            <a:endParaRPr sz="700" b="1" dirty="0">
              <a:solidFill>
                <a:schemeClr val="dk1"/>
              </a:solidFill>
            </a:endParaRPr>
          </a:p>
          <a:p>
            <a:pPr marL="0" lvl="0" indent="0" algn="ctr" rtl="0">
              <a:spcBef>
                <a:spcPts val="0"/>
              </a:spcBef>
              <a:spcAft>
                <a:spcPts val="0"/>
              </a:spcAft>
              <a:buNone/>
            </a:pPr>
            <a:r>
              <a:rPr lang="en" sz="700" b="1" dirty="0">
                <a:solidFill>
                  <a:schemeClr val="dk1"/>
                </a:solidFill>
              </a:rPr>
              <a:t>FORMED</a:t>
            </a:r>
            <a:endParaRPr sz="700" b="1" dirty="0">
              <a:solidFill>
                <a:schemeClr val="dk1"/>
              </a:solidFill>
            </a:endParaRPr>
          </a:p>
        </p:txBody>
      </p:sp>
      <p:sp>
        <p:nvSpPr>
          <p:cNvPr id="9" name="Google Shape;540;p40">
            <a:extLst>
              <a:ext uri="{FF2B5EF4-FFF2-40B4-BE49-F238E27FC236}">
                <a16:creationId xmlns:a16="http://schemas.microsoft.com/office/drawing/2014/main" id="{C596267A-6A24-2F45-87ED-2876FEF36746}"/>
              </a:ext>
            </a:extLst>
          </p:cNvPr>
          <p:cNvSpPr/>
          <p:nvPr/>
        </p:nvSpPr>
        <p:spPr>
          <a:xfrm>
            <a:off x="2871252" y="1056825"/>
            <a:ext cx="2120069" cy="350312"/>
          </a:xfrm>
          <a:prstGeom prst="rect">
            <a:avLst/>
          </a:prstGeom>
          <a:solidFill>
            <a:srgbClr val="B0DAB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Verdana"/>
                <a:ea typeface="Verdana"/>
                <a:cs typeface="Verdana"/>
                <a:sym typeface="Verdana"/>
              </a:rPr>
              <a:t>2</a:t>
            </a:r>
            <a:r>
              <a:rPr lang="en" sz="1100" b="1" dirty="0">
                <a:solidFill>
                  <a:schemeClr val="dk1"/>
                </a:solidFill>
              </a:rPr>
              <a:t> REALITY CHECK</a:t>
            </a:r>
            <a:endParaRPr sz="1100" b="1" dirty="0">
              <a:solidFill>
                <a:schemeClr val="dk1"/>
              </a:solidFill>
            </a:endParaRPr>
          </a:p>
        </p:txBody>
      </p:sp>
      <p:sp>
        <p:nvSpPr>
          <p:cNvPr id="10" name="Google Shape;541;p40">
            <a:extLst>
              <a:ext uri="{FF2B5EF4-FFF2-40B4-BE49-F238E27FC236}">
                <a16:creationId xmlns:a16="http://schemas.microsoft.com/office/drawing/2014/main" id="{947F899E-EC23-084F-9F73-E7F0DDE2FFEB}"/>
              </a:ext>
            </a:extLst>
          </p:cNvPr>
          <p:cNvSpPr/>
          <p:nvPr/>
        </p:nvSpPr>
        <p:spPr>
          <a:xfrm>
            <a:off x="4288003" y="1058545"/>
            <a:ext cx="703340" cy="350312"/>
          </a:xfrm>
          <a:prstGeom prst="rect">
            <a:avLst/>
          </a:prstGeom>
          <a:noFill/>
          <a:ln>
            <a:noFill/>
          </a:ln>
        </p:spPr>
        <p:txBody>
          <a:bodyPr spcFirstLastPara="1" wrap="square" lIns="9125" tIns="91425" rIns="9125" bIns="91425" anchor="ctr" anchorCtr="0">
            <a:noAutofit/>
          </a:bodyPr>
          <a:lstStyle/>
          <a:p>
            <a:pPr marL="0" lvl="0" indent="0" algn="ctr" rtl="0">
              <a:spcBef>
                <a:spcPts val="0"/>
              </a:spcBef>
              <a:spcAft>
                <a:spcPts val="0"/>
              </a:spcAft>
              <a:buNone/>
            </a:pPr>
            <a:r>
              <a:rPr lang="en" sz="700" b="1" dirty="0">
                <a:solidFill>
                  <a:schemeClr val="dk1"/>
                </a:solidFill>
              </a:rPr>
              <a:t>NEW RESOLUTIONS</a:t>
            </a:r>
            <a:endParaRPr sz="700" b="1" dirty="0">
              <a:solidFill>
                <a:schemeClr val="dk1"/>
              </a:solidFill>
            </a:endParaRPr>
          </a:p>
        </p:txBody>
      </p:sp>
      <p:sp>
        <p:nvSpPr>
          <p:cNvPr id="11" name="Google Shape;542;p40">
            <a:extLst>
              <a:ext uri="{FF2B5EF4-FFF2-40B4-BE49-F238E27FC236}">
                <a16:creationId xmlns:a16="http://schemas.microsoft.com/office/drawing/2014/main" id="{73A38B14-9C58-8D44-B652-50845B67C9BF}"/>
              </a:ext>
            </a:extLst>
          </p:cNvPr>
          <p:cNvSpPr/>
          <p:nvPr/>
        </p:nvSpPr>
        <p:spPr>
          <a:xfrm>
            <a:off x="5004695" y="1056825"/>
            <a:ext cx="2120069" cy="350312"/>
          </a:xfrm>
          <a:prstGeom prst="rect">
            <a:avLst/>
          </a:prstGeom>
          <a:solidFill>
            <a:srgbClr val="89CAA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Verdana"/>
                <a:ea typeface="Verdana"/>
                <a:cs typeface="Verdana"/>
                <a:sym typeface="Verdana"/>
              </a:rPr>
              <a:t>3</a:t>
            </a:r>
            <a:r>
              <a:rPr lang="en" sz="1100" b="1" dirty="0">
                <a:solidFill>
                  <a:schemeClr val="dk1"/>
                </a:solidFill>
              </a:rPr>
              <a:t> RE-EVALUATING</a:t>
            </a:r>
            <a:endParaRPr sz="1100" b="1" dirty="0">
              <a:solidFill>
                <a:schemeClr val="dk1"/>
              </a:solidFill>
            </a:endParaRPr>
          </a:p>
        </p:txBody>
      </p:sp>
      <p:sp>
        <p:nvSpPr>
          <p:cNvPr id="12" name="Google Shape;543;p40">
            <a:extLst>
              <a:ext uri="{FF2B5EF4-FFF2-40B4-BE49-F238E27FC236}">
                <a16:creationId xmlns:a16="http://schemas.microsoft.com/office/drawing/2014/main" id="{568D831F-F92B-B74D-81D8-6745FB376547}"/>
              </a:ext>
            </a:extLst>
          </p:cNvPr>
          <p:cNvSpPr/>
          <p:nvPr/>
        </p:nvSpPr>
        <p:spPr>
          <a:xfrm>
            <a:off x="6421446" y="1058545"/>
            <a:ext cx="703340" cy="35031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dirty="0">
                <a:solidFill>
                  <a:schemeClr val="dk1"/>
                </a:solidFill>
              </a:rPr>
              <a:t>THE BIG FLIP</a:t>
            </a:r>
            <a:endParaRPr sz="700" b="1" dirty="0">
              <a:solidFill>
                <a:schemeClr val="dk1"/>
              </a:solidFill>
            </a:endParaRPr>
          </a:p>
        </p:txBody>
      </p:sp>
      <p:sp>
        <p:nvSpPr>
          <p:cNvPr id="13" name="Google Shape;544;p40">
            <a:extLst>
              <a:ext uri="{FF2B5EF4-FFF2-40B4-BE49-F238E27FC236}">
                <a16:creationId xmlns:a16="http://schemas.microsoft.com/office/drawing/2014/main" id="{C33DAC5A-ED69-6B41-B14B-BAEAB0219884}"/>
              </a:ext>
            </a:extLst>
          </p:cNvPr>
          <p:cNvSpPr/>
          <p:nvPr/>
        </p:nvSpPr>
        <p:spPr>
          <a:xfrm>
            <a:off x="7125488" y="1056825"/>
            <a:ext cx="2120069" cy="350312"/>
          </a:xfrm>
          <a:prstGeom prst="rect">
            <a:avLst/>
          </a:prstGeom>
          <a:solidFill>
            <a:srgbClr val="5EBD8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Verdana"/>
                <a:ea typeface="Verdana"/>
                <a:cs typeface="Verdana"/>
                <a:sym typeface="Verdana"/>
              </a:rPr>
              <a:t>4</a:t>
            </a:r>
            <a:r>
              <a:rPr lang="en" sz="1100" b="1" dirty="0">
                <a:solidFill>
                  <a:schemeClr val="dk1"/>
                </a:solidFill>
              </a:rPr>
              <a:t> EMBEDDING</a:t>
            </a:r>
            <a:endParaRPr sz="1100" b="1" dirty="0">
              <a:solidFill>
                <a:schemeClr val="dk1"/>
              </a:solidFill>
            </a:endParaRPr>
          </a:p>
        </p:txBody>
      </p:sp>
      <p:sp>
        <p:nvSpPr>
          <p:cNvPr id="14" name="Google Shape;545;p40">
            <a:extLst>
              <a:ext uri="{FF2B5EF4-FFF2-40B4-BE49-F238E27FC236}">
                <a16:creationId xmlns:a16="http://schemas.microsoft.com/office/drawing/2014/main" id="{F85D72CA-C2DB-4749-909F-52AEFE98FDF0}"/>
              </a:ext>
            </a:extLst>
          </p:cNvPr>
          <p:cNvSpPr/>
          <p:nvPr/>
        </p:nvSpPr>
        <p:spPr>
          <a:xfrm>
            <a:off x="8542239" y="1058545"/>
            <a:ext cx="703340" cy="35031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dirty="0">
                <a:solidFill>
                  <a:schemeClr val="dk1"/>
                </a:solidFill>
              </a:rPr>
              <a:t>LIFESTYLE ALIGNED</a:t>
            </a:r>
            <a:endParaRPr sz="700" b="1" dirty="0">
              <a:solidFill>
                <a:schemeClr val="dk1"/>
              </a:solidFill>
            </a:endParaRPr>
          </a:p>
        </p:txBody>
      </p:sp>
      <p:sp>
        <p:nvSpPr>
          <p:cNvPr id="15" name="Google Shape;546;p40">
            <a:extLst>
              <a:ext uri="{FF2B5EF4-FFF2-40B4-BE49-F238E27FC236}">
                <a16:creationId xmlns:a16="http://schemas.microsoft.com/office/drawing/2014/main" id="{2E4F2192-84AA-D948-9741-C2E47D4A337D}"/>
              </a:ext>
            </a:extLst>
          </p:cNvPr>
          <p:cNvSpPr/>
          <p:nvPr/>
        </p:nvSpPr>
        <p:spPr>
          <a:xfrm>
            <a:off x="9258931" y="1056825"/>
            <a:ext cx="2120069" cy="350312"/>
          </a:xfrm>
          <a:prstGeom prst="rect">
            <a:avLst/>
          </a:prstGeom>
          <a:solidFill>
            <a:srgbClr val="08B06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Verdana"/>
                <a:ea typeface="Verdana"/>
                <a:cs typeface="Verdana"/>
                <a:sym typeface="Verdana"/>
              </a:rPr>
              <a:t>5</a:t>
            </a:r>
            <a:r>
              <a:rPr lang="en" sz="1100" b="1" dirty="0">
                <a:solidFill>
                  <a:schemeClr val="dk1"/>
                </a:solidFill>
              </a:rPr>
              <a:t> EVOLVING</a:t>
            </a:r>
            <a:endParaRPr sz="1100" b="1" dirty="0">
              <a:solidFill>
                <a:schemeClr val="dk1"/>
              </a:solidFill>
            </a:endParaRPr>
          </a:p>
        </p:txBody>
      </p:sp>
      <p:cxnSp>
        <p:nvCxnSpPr>
          <p:cNvPr id="16" name="Google Shape;547;p40">
            <a:extLst>
              <a:ext uri="{FF2B5EF4-FFF2-40B4-BE49-F238E27FC236}">
                <a16:creationId xmlns:a16="http://schemas.microsoft.com/office/drawing/2014/main" id="{DE0D767F-767A-894D-B130-862088608013}"/>
              </a:ext>
            </a:extLst>
          </p:cNvPr>
          <p:cNvCxnSpPr>
            <a:cxnSpLocks/>
          </p:cNvCxnSpPr>
          <p:nvPr/>
        </p:nvCxnSpPr>
        <p:spPr>
          <a:xfrm>
            <a:off x="2871259" y="1070200"/>
            <a:ext cx="0" cy="51972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548;p40">
            <a:extLst>
              <a:ext uri="{FF2B5EF4-FFF2-40B4-BE49-F238E27FC236}">
                <a16:creationId xmlns:a16="http://schemas.microsoft.com/office/drawing/2014/main" id="{C95411EA-E9C8-6A42-8134-F02BB13EE619}"/>
              </a:ext>
            </a:extLst>
          </p:cNvPr>
          <p:cNvCxnSpPr>
            <a:cxnSpLocks/>
          </p:cNvCxnSpPr>
          <p:nvPr/>
        </p:nvCxnSpPr>
        <p:spPr>
          <a:xfrm>
            <a:off x="4995737" y="1070200"/>
            <a:ext cx="0" cy="51972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549;p40">
            <a:extLst>
              <a:ext uri="{FF2B5EF4-FFF2-40B4-BE49-F238E27FC236}">
                <a16:creationId xmlns:a16="http://schemas.microsoft.com/office/drawing/2014/main" id="{4249C32D-4B0A-674F-ABA4-C037E0BD2A79}"/>
              </a:ext>
            </a:extLst>
          </p:cNvPr>
          <p:cNvCxnSpPr>
            <a:cxnSpLocks/>
          </p:cNvCxnSpPr>
          <p:nvPr/>
        </p:nvCxnSpPr>
        <p:spPr>
          <a:xfrm>
            <a:off x="9251934" y="1070200"/>
            <a:ext cx="0" cy="51867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550;p40">
            <a:extLst>
              <a:ext uri="{FF2B5EF4-FFF2-40B4-BE49-F238E27FC236}">
                <a16:creationId xmlns:a16="http://schemas.microsoft.com/office/drawing/2014/main" id="{288387D8-7357-244E-8279-F4CC6F4CC69F}"/>
              </a:ext>
            </a:extLst>
          </p:cNvPr>
          <p:cNvCxnSpPr>
            <a:cxnSpLocks/>
          </p:cNvCxnSpPr>
          <p:nvPr/>
        </p:nvCxnSpPr>
        <p:spPr>
          <a:xfrm>
            <a:off x="7120238" y="1070124"/>
            <a:ext cx="0" cy="5197200"/>
          </a:xfrm>
          <a:prstGeom prst="straightConnector1">
            <a:avLst/>
          </a:prstGeom>
          <a:noFill/>
          <a:ln w="114300" cap="flat" cmpd="sng">
            <a:solidFill>
              <a:schemeClr val="accent3">
                <a:lumMod val="50000"/>
              </a:schemeClr>
            </a:solidFill>
            <a:prstDash val="solid"/>
            <a:round/>
            <a:headEnd type="none" w="med" len="med"/>
            <a:tailEnd type="none" w="med" len="med"/>
          </a:ln>
        </p:spPr>
      </p:cxnSp>
      <p:sp>
        <p:nvSpPr>
          <p:cNvPr id="20" name="Google Shape;551;p40">
            <a:extLst>
              <a:ext uri="{FF2B5EF4-FFF2-40B4-BE49-F238E27FC236}">
                <a16:creationId xmlns:a16="http://schemas.microsoft.com/office/drawing/2014/main" id="{01E5AC97-F214-C44C-82A0-BA7D24977F29}"/>
              </a:ext>
            </a:extLst>
          </p:cNvPr>
          <p:cNvSpPr/>
          <p:nvPr/>
        </p:nvSpPr>
        <p:spPr>
          <a:xfrm>
            <a:off x="8191884" y="1707775"/>
            <a:ext cx="2120100" cy="959100"/>
          </a:xfrm>
          <a:prstGeom prst="rect">
            <a:avLst/>
          </a:prstGeom>
          <a:solidFill>
            <a:srgbClr val="8F8CA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Lifestyle Aligned</a:t>
            </a:r>
            <a:endParaRPr sz="1200" dirty="0">
              <a:solidFill>
                <a:srgbClr val="FFFFFF"/>
              </a:solidFill>
              <a:latin typeface="Verdana"/>
              <a:ea typeface="Verdana"/>
              <a:cs typeface="Verdana"/>
              <a:sym typeface="Verdana"/>
            </a:endParaRPr>
          </a:p>
        </p:txBody>
      </p:sp>
      <p:sp>
        <p:nvSpPr>
          <p:cNvPr id="21" name="Google Shape;552;p40">
            <a:extLst>
              <a:ext uri="{FF2B5EF4-FFF2-40B4-BE49-F238E27FC236}">
                <a16:creationId xmlns:a16="http://schemas.microsoft.com/office/drawing/2014/main" id="{26E28648-67A0-F34B-84AA-4AC20C94ED29}"/>
              </a:ext>
            </a:extLst>
          </p:cNvPr>
          <p:cNvSpPr/>
          <p:nvPr/>
        </p:nvSpPr>
        <p:spPr>
          <a:xfrm>
            <a:off x="6063788" y="1707775"/>
            <a:ext cx="2120100" cy="959100"/>
          </a:xfrm>
          <a:prstGeom prst="rect">
            <a:avLst/>
          </a:prstGeom>
          <a:solidFill>
            <a:srgbClr val="8F8CA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‘The Big Flip’: </a:t>
            </a:r>
          </a:p>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Internal </a:t>
            </a:r>
            <a:r>
              <a:rPr lang="en-US" sz="1200" dirty="0">
                <a:solidFill>
                  <a:srgbClr val="FFFFFF"/>
                </a:solidFill>
                <a:latin typeface="Verdana"/>
                <a:ea typeface="Verdana"/>
                <a:cs typeface="Verdana"/>
                <a:sym typeface="Verdana"/>
              </a:rPr>
              <a:t>Reorientation</a:t>
            </a:r>
            <a:endParaRPr sz="1200" dirty="0">
              <a:solidFill>
                <a:srgbClr val="FFFFFF"/>
              </a:solidFill>
              <a:latin typeface="Verdana"/>
              <a:ea typeface="Verdana"/>
              <a:cs typeface="Verdana"/>
              <a:sym typeface="Verdana"/>
            </a:endParaRPr>
          </a:p>
        </p:txBody>
      </p:sp>
      <p:sp>
        <p:nvSpPr>
          <p:cNvPr id="22" name="Google Shape;553;p40">
            <a:extLst>
              <a:ext uri="{FF2B5EF4-FFF2-40B4-BE49-F238E27FC236}">
                <a16:creationId xmlns:a16="http://schemas.microsoft.com/office/drawing/2014/main" id="{3842F2E6-84D9-6643-92AA-3B43B09D1476}"/>
              </a:ext>
            </a:extLst>
          </p:cNvPr>
          <p:cNvSpPr/>
          <p:nvPr/>
        </p:nvSpPr>
        <p:spPr>
          <a:xfrm>
            <a:off x="3935705" y="1707775"/>
            <a:ext cx="2120100" cy="959100"/>
          </a:xfrm>
          <a:prstGeom prst="rect">
            <a:avLst/>
          </a:prstGeom>
          <a:solidFill>
            <a:srgbClr val="8F8CA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New Resolution</a:t>
            </a:r>
            <a:endParaRPr sz="1200" dirty="0">
              <a:solidFill>
                <a:srgbClr val="FFFFFF"/>
              </a:solidFill>
              <a:latin typeface="Verdana"/>
              <a:ea typeface="Verdana"/>
              <a:cs typeface="Verdana"/>
              <a:sym typeface="Verdana"/>
            </a:endParaRPr>
          </a:p>
        </p:txBody>
      </p:sp>
      <p:sp>
        <p:nvSpPr>
          <p:cNvPr id="23" name="Google Shape;554;p40">
            <a:extLst>
              <a:ext uri="{FF2B5EF4-FFF2-40B4-BE49-F238E27FC236}">
                <a16:creationId xmlns:a16="http://schemas.microsoft.com/office/drawing/2014/main" id="{087715A1-AE57-0D4F-AC3F-D1BDC6C8290A}"/>
              </a:ext>
            </a:extLst>
          </p:cNvPr>
          <p:cNvSpPr/>
          <p:nvPr/>
        </p:nvSpPr>
        <p:spPr>
          <a:xfrm>
            <a:off x="1807634" y="1707775"/>
            <a:ext cx="2120100" cy="959100"/>
          </a:xfrm>
          <a:prstGeom prst="rect">
            <a:avLst/>
          </a:prstGeom>
          <a:solidFill>
            <a:srgbClr val="8F8CA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Verdana"/>
                <a:ea typeface="Verdana"/>
                <a:cs typeface="Verdana"/>
                <a:sym typeface="Verdana"/>
              </a:rPr>
              <a:t>Opinion Formed</a:t>
            </a:r>
            <a:endParaRPr sz="1200" dirty="0">
              <a:solidFill>
                <a:srgbClr val="FFFFFF"/>
              </a:solidFill>
              <a:latin typeface="Verdana"/>
              <a:ea typeface="Verdana"/>
              <a:cs typeface="Verdana"/>
              <a:sym typeface="Verdana"/>
            </a:endParaRPr>
          </a:p>
        </p:txBody>
      </p:sp>
      <p:sp>
        <p:nvSpPr>
          <p:cNvPr id="24" name="Google Shape;555;p40">
            <a:extLst>
              <a:ext uri="{FF2B5EF4-FFF2-40B4-BE49-F238E27FC236}">
                <a16:creationId xmlns:a16="http://schemas.microsoft.com/office/drawing/2014/main" id="{AE1865B8-7642-F743-93F5-957861D58681}"/>
              </a:ext>
            </a:extLst>
          </p:cNvPr>
          <p:cNvSpPr/>
          <p:nvPr/>
        </p:nvSpPr>
        <p:spPr>
          <a:xfrm>
            <a:off x="8191884" y="2845683"/>
            <a:ext cx="2120100" cy="959100"/>
          </a:xfrm>
          <a:prstGeom prst="rect">
            <a:avLst/>
          </a:prstGeom>
          <a:solidFill>
            <a:srgbClr val="00ACC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My relationships are aligned to a successful lifestyle</a:t>
            </a:r>
            <a:endParaRPr sz="1200" dirty="0">
              <a:solidFill>
                <a:srgbClr val="FFFFFF"/>
              </a:solidFill>
              <a:latin typeface="Verdana"/>
              <a:ea typeface="Verdana"/>
              <a:cs typeface="Verdana"/>
              <a:sym typeface="Verdana"/>
            </a:endParaRPr>
          </a:p>
        </p:txBody>
      </p:sp>
      <p:sp>
        <p:nvSpPr>
          <p:cNvPr id="25" name="Google Shape;556;p40">
            <a:extLst>
              <a:ext uri="{FF2B5EF4-FFF2-40B4-BE49-F238E27FC236}">
                <a16:creationId xmlns:a16="http://schemas.microsoft.com/office/drawing/2014/main" id="{76B83698-B20B-A741-8547-01757FEC125E}"/>
              </a:ext>
            </a:extLst>
          </p:cNvPr>
          <p:cNvSpPr/>
          <p:nvPr/>
        </p:nvSpPr>
        <p:spPr>
          <a:xfrm>
            <a:off x="6063788" y="2845683"/>
            <a:ext cx="2120100" cy="959100"/>
          </a:xfrm>
          <a:prstGeom prst="rect">
            <a:avLst/>
          </a:prstGeom>
          <a:solidFill>
            <a:srgbClr val="00ACC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 don’t need to risk my health to live the lifestyle I desire</a:t>
            </a:r>
            <a:endParaRPr sz="1200" dirty="0">
              <a:solidFill>
                <a:srgbClr val="FFFFFF"/>
              </a:solidFill>
              <a:latin typeface="Verdana"/>
              <a:ea typeface="Verdana"/>
              <a:cs typeface="Verdana"/>
              <a:sym typeface="Verdana"/>
            </a:endParaRPr>
          </a:p>
        </p:txBody>
      </p:sp>
      <p:sp>
        <p:nvSpPr>
          <p:cNvPr id="26" name="Google Shape;557;p40">
            <a:extLst>
              <a:ext uri="{FF2B5EF4-FFF2-40B4-BE49-F238E27FC236}">
                <a16:creationId xmlns:a16="http://schemas.microsoft.com/office/drawing/2014/main" id="{6890BF59-15F6-634B-AA1B-136550713BAB}"/>
              </a:ext>
            </a:extLst>
          </p:cNvPr>
          <p:cNvSpPr/>
          <p:nvPr/>
        </p:nvSpPr>
        <p:spPr>
          <a:xfrm>
            <a:off x="3935705" y="2845683"/>
            <a:ext cx="2120100" cy="959100"/>
          </a:xfrm>
          <a:prstGeom prst="rect">
            <a:avLst/>
          </a:prstGeom>
          <a:solidFill>
            <a:srgbClr val="00ACC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 need to make sure men are going to provide for me</a:t>
            </a:r>
            <a:endParaRPr sz="1200" dirty="0">
              <a:solidFill>
                <a:srgbClr val="FFFFFF"/>
              </a:solidFill>
              <a:latin typeface="Verdana"/>
              <a:ea typeface="Verdana"/>
              <a:cs typeface="Verdana"/>
              <a:sym typeface="Verdana"/>
            </a:endParaRPr>
          </a:p>
        </p:txBody>
      </p:sp>
      <p:sp>
        <p:nvSpPr>
          <p:cNvPr id="27" name="Google Shape;558;p40">
            <a:extLst>
              <a:ext uri="{FF2B5EF4-FFF2-40B4-BE49-F238E27FC236}">
                <a16:creationId xmlns:a16="http://schemas.microsoft.com/office/drawing/2014/main" id="{46C600CD-221A-7D42-B5D6-FD7C0CE533FB}"/>
              </a:ext>
            </a:extLst>
          </p:cNvPr>
          <p:cNvSpPr/>
          <p:nvPr/>
        </p:nvSpPr>
        <p:spPr>
          <a:xfrm>
            <a:off x="1807634" y="2845683"/>
            <a:ext cx="2120100" cy="959100"/>
          </a:xfrm>
          <a:prstGeom prst="rect">
            <a:avLst/>
          </a:prstGeom>
          <a:solidFill>
            <a:srgbClr val="00ACC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Verdana"/>
                <a:ea typeface="Verdana"/>
                <a:cs typeface="Verdana"/>
                <a:sym typeface="Verdana"/>
              </a:rPr>
              <a:t>If someone cares about me, they should show me (with gifts)</a:t>
            </a:r>
            <a:endParaRPr sz="1200" dirty="0">
              <a:solidFill>
                <a:srgbClr val="FFFFFF"/>
              </a:solidFill>
              <a:latin typeface="Verdana"/>
              <a:ea typeface="Verdana"/>
              <a:cs typeface="Verdana"/>
              <a:sym typeface="Verdana"/>
            </a:endParaRPr>
          </a:p>
        </p:txBody>
      </p:sp>
      <p:sp>
        <p:nvSpPr>
          <p:cNvPr id="28" name="Google Shape;559;p40">
            <a:extLst>
              <a:ext uri="{FF2B5EF4-FFF2-40B4-BE49-F238E27FC236}">
                <a16:creationId xmlns:a16="http://schemas.microsoft.com/office/drawing/2014/main" id="{831DCC6D-A6A5-4A44-B406-22F53347FCF3}"/>
              </a:ext>
            </a:extLst>
          </p:cNvPr>
          <p:cNvSpPr/>
          <p:nvPr/>
        </p:nvSpPr>
        <p:spPr>
          <a:xfrm>
            <a:off x="8191884" y="3983591"/>
            <a:ext cx="2120100" cy="959100"/>
          </a:xfrm>
          <a:prstGeom prst="rect">
            <a:avLst/>
          </a:prstGeom>
          <a:solidFill>
            <a:srgbClr val="F7925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 am emotionally fulfilled in my relationships </a:t>
            </a:r>
            <a:endParaRPr sz="1200" dirty="0">
              <a:solidFill>
                <a:srgbClr val="FFFFFF"/>
              </a:solidFill>
              <a:latin typeface="Verdana"/>
              <a:ea typeface="Verdana"/>
              <a:cs typeface="Verdana"/>
              <a:sym typeface="Verdana"/>
            </a:endParaRPr>
          </a:p>
        </p:txBody>
      </p:sp>
      <p:sp>
        <p:nvSpPr>
          <p:cNvPr id="29" name="Google Shape;560;p40">
            <a:extLst>
              <a:ext uri="{FF2B5EF4-FFF2-40B4-BE49-F238E27FC236}">
                <a16:creationId xmlns:a16="http://schemas.microsoft.com/office/drawing/2014/main" id="{5ED26BD6-C52A-444D-B827-D381BFB0C49D}"/>
              </a:ext>
            </a:extLst>
          </p:cNvPr>
          <p:cNvSpPr/>
          <p:nvPr/>
        </p:nvSpPr>
        <p:spPr>
          <a:xfrm>
            <a:off x="6063788" y="3983591"/>
            <a:ext cx="2120100" cy="959100"/>
          </a:xfrm>
          <a:prstGeom prst="rect">
            <a:avLst/>
          </a:prstGeom>
          <a:solidFill>
            <a:srgbClr val="F7925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Relationships can </a:t>
            </a:r>
            <a:r>
              <a:rPr lang="en-US" sz="1200" dirty="0">
                <a:solidFill>
                  <a:srgbClr val="FFFFFF"/>
                </a:solidFill>
                <a:latin typeface="Verdana"/>
                <a:ea typeface="Verdana"/>
                <a:cs typeface="Verdana"/>
                <a:sym typeface="Verdana"/>
              </a:rPr>
              <a:t>fulfill</a:t>
            </a:r>
            <a:r>
              <a:rPr lang="en" sz="1200" dirty="0">
                <a:solidFill>
                  <a:srgbClr val="FFFFFF"/>
                </a:solidFill>
                <a:latin typeface="Verdana"/>
                <a:ea typeface="Verdana"/>
                <a:cs typeface="Verdana"/>
                <a:sym typeface="Verdana"/>
              </a:rPr>
              <a:t> my emotional needs without compromising health</a:t>
            </a:r>
            <a:endParaRPr sz="1200" dirty="0">
              <a:solidFill>
                <a:srgbClr val="FFFFFF"/>
              </a:solidFill>
              <a:latin typeface="Verdana"/>
              <a:ea typeface="Verdana"/>
              <a:cs typeface="Verdana"/>
              <a:sym typeface="Verdana"/>
            </a:endParaRPr>
          </a:p>
        </p:txBody>
      </p:sp>
      <p:sp>
        <p:nvSpPr>
          <p:cNvPr id="30" name="Google Shape;561;p40">
            <a:extLst>
              <a:ext uri="{FF2B5EF4-FFF2-40B4-BE49-F238E27FC236}">
                <a16:creationId xmlns:a16="http://schemas.microsoft.com/office/drawing/2014/main" id="{1A8777D2-9C96-D544-A268-AD78869117DC}"/>
              </a:ext>
            </a:extLst>
          </p:cNvPr>
          <p:cNvSpPr/>
          <p:nvPr/>
        </p:nvSpPr>
        <p:spPr>
          <a:xfrm>
            <a:off x="3935705" y="3983591"/>
            <a:ext cx="2120100" cy="959100"/>
          </a:xfrm>
          <a:prstGeom prst="rect">
            <a:avLst/>
          </a:prstGeom>
          <a:solidFill>
            <a:srgbClr val="F7925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One partner is not satisfying my emotional needs</a:t>
            </a:r>
            <a:endParaRPr sz="1200" dirty="0">
              <a:solidFill>
                <a:srgbClr val="FFFFFF"/>
              </a:solidFill>
              <a:latin typeface="Verdana"/>
              <a:ea typeface="Verdana"/>
              <a:cs typeface="Verdana"/>
              <a:sym typeface="Verdana"/>
            </a:endParaRPr>
          </a:p>
        </p:txBody>
      </p:sp>
      <p:sp>
        <p:nvSpPr>
          <p:cNvPr id="31" name="Google Shape;562;p40">
            <a:extLst>
              <a:ext uri="{FF2B5EF4-FFF2-40B4-BE49-F238E27FC236}">
                <a16:creationId xmlns:a16="http://schemas.microsoft.com/office/drawing/2014/main" id="{408B1CA7-DAE7-FA49-B7E5-6F8E778F2BDA}"/>
              </a:ext>
            </a:extLst>
          </p:cNvPr>
          <p:cNvSpPr/>
          <p:nvPr/>
        </p:nvSpPr>
        <p:spPr>
          <a:xfrm>
            <a:off x="1807634" y="3983591"/>
            <a:ext cx="2120100" cy="959100"/>
          </a:xfrm>
          <a:prstGeom prst="rect">
            <a:avLst/>
          </a:prstGeom>
          <a:solidFill>
            <a:srgbClr val="F7925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Verdana"/>
                <a:ea typeface="Verdana"/>
                <a:cs typeface="Verdana"/>
                <a:sym typeface="Verdana"/>
              </a:rPr>
              <a:t>I should be with partners that make me feel desirable</a:t>
            </a:r>
            <a:endParaRPr sz="1200" dirty="0">
              <a:solidFill>
                <a:srgbClr val="FFFFFF"/>
              </a:solidFill>
              <a:latin typeface="Verdana"/>
              <a:ea typeface="Verdana"/>
              <a:cs typeface="Verdana"/>
              <a:sym typeface="Verdana"/>
            </a:endParaRPr>
          </a:p>
        </p:txBody>
      </p:sp>
      <p:sp>
        <p:nvSpPr>
          <p:cNvPr id="32" name="Google Shape;563;p40">
            <a:extLst>
              <a:ext uri="{FF2B5EF4-FFF2-40B4-BE49-F238E27FC236}">
                <a16:creationId xmlns:a16="http://schemas.microsoft.com/office/drawing/2014/main" id="{28E45C60-3744-2D49-A606-2383A73375F1}"/>
              </a:ext>
            </a:extLst>
          </p:cNvPr>
          <p:cNvSpPr/>
          <p:nvPr/>
        </p:nvSpPr>
        <p:spPr>
          <a:xfrm>
            <a:off x="8191884" y="5121499"/>
            <a:ext cx="2120100" cy="959100"/>
          </a:xfrm>
          <a:prstGeom prst="rect">
            <a:avLst/>
          </a:prstGeom>
          <a:solidFill>
            <a:srgbClr val="903F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Sexual health is a shared relationship goal</a:t>
            </a:r>
            <a:endParaRPr sz="1200" dirty="0">
              <a:solidFill>
                <a:srgbClr val="FFFFFF"/>
              </a:solidFill>
              <a:latin typeface="Verdana"/>
              <a:ea typeface="Verdana"/>
              <a:cs typeface="Verdana"/>
              <a:sym typeface="Verdana"/>
            </a:endParaRPr>
          </a:p>
        </p:txBody>
      </p:sp>
      <p:sp>
        <p:nvSpPr>
          <p:cNvPr id="33" name="Google Shape;564;p40">
            <a:extLst>
              <a:ext uri="{FF2B5EF4-FFF2-40B4-BE49-F238E27FC236}">
                <a16:creationId xmlns:a16="http://schemas.microsoft.com/office/drawing/2014/main" id="{6675173A-DB10-9847-9D1D-EFCDDA8C104F}"/>
              </a:ext>
            </a:extLst>
          </p:cNvPr>
          <p:cNvSpPr/>
          <p:nvPr/>
        </p:nvSpPr>
        <p:spPr>
          <a:xfrm>
            <a:off x="6063788" y="5121499"/>
            <a:ext cx="2120100" cy="959100"/>
          </a:xfrm>
          <a:prstGeom prst="rect">
            <a:avLst/>
          </a:prstGeom>
          <a:solidFill>
            <a:srgbClr val="903F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 am able to take more control in protecting my health</a:t>
            </a:r>
            <a:endParaRPr sz="1200" dirty="0">
              <a:solidFill>
                <a:srgbClr val="FFFFFF"/>
              </a:solidFill>
              <a:latin typeface="Verdana"/>
              <a:ea typeface="Verdana"/>
              <a:cs typeface="Verdana"/>
              <a:sym typeface="Verdana"/>
            </a:endParaRPr>
          </a:p>
        </p:txBody>
      </p:sp>
      <p:sp>
        <p:nvSpPr>
          <p:cNvPr id="34" name="Google Shape;565;p40">
            <a:extLst>
              <a:ext uri="{FF2B5EF4-FFF2-40B4-BE49-F238E27FC236}">
                <a16:creationId xmlns:a16="http://schemas.microsoft.com/office/drawing/2014/main" id="{641D532F-567A-D140-AF09-74CE3AB3BC0D}"/>
              </a:ext>
            </a:extLst>
          </p:cNvPr>
          <p:cNvSpPr/>
          <p:nvPr/>
        </p:nvSpPr>
        <p:spPr>
          <a:xfrm>
            <a:off x="3935705" y="5121499"/>
            <a:ext cx="2120100" cy="959100"/>
          </a:xfrm>
          <a:prstGeom prst="rect">
            <a:avLst/>
          </a:prstGeom>
          <a:solidFill>
            <a:srgbClr val="903F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I need to wait until I find men that are trustworthy</a:t>
            </a:r>
            <a:endParaRPr sz="1200" dirty="0">
              <a:solidFill>
                <a:srgbClr val="FFFFFF"/>
              </a:solidFill>
              <a:latin typeface="Verdana"/>
              <a:ea typeface="Verdana"/>
              <a:cs typeface="Verdana"/>
              <a:sym typeface="Verdana"/>
            </a:endParaRPr>
          </a:p>
        </p:txBody>
      </p:sp>
      <p:sp>
        <p:nvSpPr>
          <p:cNvPr id="35" name="Google Shape;566;p40">
            <a:extLst>
              <a:ext uri="{FF2B5EF4-FFF2-40B4-BE49-F238E27FC236}">
                <a16:creationId xmlns:a16="http://schemas.microsoft.com/office/drawing/2014/main" id="{22CD5CCE-EB16-3443-B20F-9E25392D58FC}"/>
              </a:ext>
            </a:extLst>
          </p:cNvPr>
          <p:cNvSpPr/>
          <p:nvPr/>
        </p:nvSpPr>
        <p:spPr>
          <a:xfrm>
            <a:off x="1807634" y="5121499"/>
            <a:ext cx="2120100" cy="959100"/>
          </a:xfrm>
          <a:prstGeom prst="rect">
            <a:avLst/>
          </a:prstGeom>
          <a:solidFill>
            <a:srgbClr val="903F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Verdana"/>
                <a:ea typeface="Verdana"/>
                <a:cs typeface="Verdana"/>
                <a:sym typeface="Verdana"/>
              </a:rPr>
              <a:t>I can keep myself safe by making good partner choices</a:t>
            </a:r>
            <a:endParaRPr sz="1200" dirty="0">
              <a:solidFill>
                <a:srgbClr val="FFFFFF"/>
              </a:solidFill>
              <a:latin typeface="Verdana"/>
              <a:ea typeface="Verdana"/>
              <a:cs typeface="Verdana"/>
              <a:sym typeface="Verdana"/>
            </a:endParaRPr>
          </a:p>
        </p:txBody>
      </p:sp>
      <p:sp>
        <p:nvSpPr>
          <p:cNvPr id="36" name="Google Shape;570;p40">
            <a:extLst>
              <a:ext uri="{FF2B5EF4-FFF2-40B4-BE49-F238E27FC236}">
                <a16:creationId xmlns:a16="http://schemas.microsoft.com/office/drawing/2014/main" id="{BB4C3FD4-8D1C-3548-B516-4F1F29156984}"/>
              </a:ext>
            </a:extLst>
          </p:cNvPr>
          <p:cNvSpPr/>
          <p:nvPr/>
        </p:nvSpPr>
        <p:spPr>
          <a:xfrm>
            <a:off x="10444684" y="1684750"/>
            <a:ext cx="1040700" cy="1040700"/>
          </a:xfrm>
          <a:prstGeom prst="ellipse">
            <a:avLst/>
          </a:prstGeom>
          <a:solidFill>
            <a:srgbClr val="8F8CA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000" dirty="0">
              <a:solidFill>
                <a:srgbClr val="FFFFFF"/>
              </a:solidFill>
              <a:latin typeface="Verdana"/>
              <a:ea typeface="Verdana"/>
              <a:cs typeface="Verdana"/>
              <a:sym typeface="Verdana"/>
            </a:endParaRPr>
          </a:p>
        </p:txBody>
      </p:sp>
      <p:sp>
        <p:nvSpPr>
          <p:cNvPr id="37" name="Google Shape;571;p40">
            <a:extLst>
              <a:ext uri="{FF2B5EF4-FFF2-40B4-BE49-F238E27FC236}">
                <a16:creationId xmlns:a16="http://schemas.microsoft.com/office/drawing/2014/main" id="{51A73640-7A69-9C48-864A-93BB82709CF0}"/>
              </a:ext>
            </a:extLst>
          </p:cNvPr>
          <p:cNvSpPr/>
          <p:nvPr/>
        </p:nvSpPr>
        <p:spPr>
          <a:xfrm>
            <a:off x="10444684" y="2804875"/>
            <a:ext cx="1040700" cy="1040700"/>
          </a:xfrm>
          <a:prstGeom prst="ellipse">
            <a:avLst/>
          </a:prstGeom>
          <a:solidFill>
            <a:srgbClr val="00ACC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000" dirty="0">
              <a:solidFill>
                <a:srgbClr val="FFFFFF"/>
              </a:solidFill>
              <a:latin typeface="Verdana"/>
              <a:ea typeface="Verdana"/>
              <a:cs typeface="Verdana"/>
              <a:sym typeface="Verdana"/>
            </a:endParaRPr>
          </a:p>
        </p:txBody>
      </p:sp>
      <p:sp>
        <p:nvSpPr>
          <p:cNvPr id="38" name="Google Shape;572;p40">
            <a:extLst>
              <a:ext uri="{FF2B5EF4-FFF2-40B4-BE49-F238E27FC236}">
                <a16:creationId xmlns:a16="http://schemas.microsoft.com/office/drawing/2014/main" id="{94C15FEC-92B7-B54E-A3D3-41B37DAAB23C}"/>
              </a:ext>
            </a:extLst>
          </p:cNvPr>
          <p:cNvSpPr/>
          <p:nvPr/>
        </p:nvSpPr>
        <p:spPr>
          <a:xfrm>
            <a:off x="10444684" y="3925000"/>
            <a:ext cx="1040700" cy="1040700"/>
          </a:xfrm>
          <a:prstGeom prst="ellipse">
            <a:avLst/>
          </a:prstGeom>
          <a:solidFill>
            <a:srgbClr val="F7925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
        <p:nvSpPr>
          <p:cNvPr id="39" name="Google Shape;573;p40">
            <a:extLst>
              <a:ext uri="{FF2B5EF4-FFF2-40B4-BE49-F238E27FC236}">
                <a16:creationId xmlns:a16="http://schemas.microsoft.com/office/drawing/2014/main" id="{63434592-A6CE-6144-8B2E-CC48EFE45740}"/>
              </a:ext>
            </a:extLst>
          </p:cNvPr>
          <p:cNvSpPr/>
          <p:nvPr/>
        </p:nvSpPr>
        <p:spPr>
          <a:xfrm>
            <a:off x="10444684" y="5080700"/>
            <a:ext cx="1040700" cy="1040700"/>
          </a:xfrm>
          <a:prstGeom prst="ellipse">
            <a:avLst/>
          </a:prstGeom>
          <a:solidFill>
            <a:srgbClr val="903F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p:txBody>
      </p:sp>
      <p:sp>
        <p:nvSpPr>
          <p:cNvPr id="40" name="Google Shape;575;p40">
            <a:extLst>
              <a:ext uri="{FF2B5EF4-FFF2-40B4-BE49-F238E27FC236}">
                <a16:creationId xmlns:a16="http://schemas.microsoft.com/office/drawing/2014/main" id="{844075A5-D7D8-5342-85DC-8C2D75811B07}"/>
              </a:ext>
            </a:extLst>
          </p:cNvPr>
          <p:cNvSpPr txBox="1"/>
          <p:nvPr/>
        </p:nvSpPr>
        <p:spPr>
          <a:xfrm>
            <a:off x="10385584" y="4077400"/>
            <a:ext cx="1158900" cy="10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rgbClr val="FFFFFF"/>
                </a:solidFill>
              </a:rPr>
              <a:t>Relationships that provide sustained affection</a:t>
            </a:r>
            <a:endParaRPr dirty="0">
              <a:solidFill>
                <a:srgbClr val="FFFFFF"/>
              </a:solidFill>
            </a:endParaRPr>
          </a:p>
        </p:txBody>
      </p:sp>
      <p:sp>
        <p:nvSpPr>
          <p:cNvPr id="41" name="Google Shape;576;p40">
            <a:extLst>
              <a:ext uri="{FF2B5EF4-FFF2-40B4-BE49-F238E27FC236}">
                <a16:creationId xmlns:a16="http://schemas.microsoft.com/office/drawing/2014/main" id="{AF0077F7-B69A-5446-9756-CEC3A46CAD2F}"/>
              </a:ext>
            </a:extLst>
          </p:cNvPr>
          <p:cNvSpPr txBox="1"/>
          <p:nvPr/>
        </p:nvSpPr>
        <p:spPr>
          <a:xfrm>
            <a:off x="10385584" y="5243325"/>
            <a:ext cx="1158900" cy="86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dirty="0">
                <a:solidFill>
                  <a:srgbClr val="FFFFFF"/>
                </a:solidFill>
              </a:rPr>
              <a:t>Mutually respectful relationships</a:t>
            </a:r>
            <a:endParaRPr sz="1000" dirty="0">
              <a:solidFill>
                <a:srgbClr val="FFFFFF"/>
              </a:solidFill>
            </a:endParaRPr>
          </a:p>
        </p:txBody>
      </p:sp>
      <p:sp>
        <p:nvSpPr>
          <p:cNvPr id="42" name="Google Shape;577;p40">
            <a:extLst>
              <a:ext uri="{FF2B5EF4-FFF2-40B4-BE49-F238E27FC236}">
                <a16:creationId xmlns:a16="http://schemas.microsoft.com/office/drawing/2014/main" id="{9CC0346D-5F9F-9442-984A-A89C1DEC4702}"/>
              </a:ext>
            </a:extLst>
          </p:cNvPr>
          <p:cNvSpPr txBox="1"/>
          <p:nvPr/>
        </p:nvSpPr>
        <p:spPr>
          <a:xfrm>
            <a:off x="10385584" y="3024350"/>
            <a:ext cx="1158900" cy="9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000" dirty="0">
                <a:solidFill>
                  <a:srgbClr val="FFFFFF"/>
                </a:solidFill>
                <a:latin typeface="Verdana"/>
                <a:ea typeface="Verdana"/>
                <a:cs typeface="Verdana"/>
                <a:sym typeface="Verdana"/>
              </a:rPr>
              <a:t>Relationships aligned to lifestyle goals</a:t>
            </a:r>
            <a:endParaRPr sz="1000" dirty="0">
              <a:solidFill>
                <a:srgbClr val="FFFFFF"/>
              </a:solidFill>
              <a:latin typeface="Verdana"/>
              <a:ea typeface="Verdana"/>
              <a:cs typeface="Verdana"/>
              <a:sym typeface="Verdana"/>
            </a:endParaRPr>
          </a:p>
          <a:p>
            <a:pPr marL="0" lvl="0" indent="0" algn="ctr" rtl="0">
              <a:spcBef>
                <a:spcPts val="0"/>
              </a:spcBef>
              <a:spcAft>
                <a:spcPts val="0"/>
              </a:spcAft>
              <a:buNone/>
            </a:pPr>
            <a:endParaRPr sz="1000" dirty="0">
              <a:solidFill>
                <a:srgbClr val="FFFFFF"/>
              </a:solidFill>
            </a:endParaRPr>
          </a:p>
        </p:txBody>
      </p:sp>
      <p:sp>
        <p:nvSpPr>
          <p:cNvPr id="43" name="Google Shape;578;p40">
            <a:extLst>
              <a:ext uri="{FF2B5EF4-FFF2-40B4-BE49-F238E27FC236}">
                <a16:creationId xmlns:a16="http://schemas.microsoft.com/office/drawing/2014/main" id="{8020F2FE-54D5-1141-AFD4-011C42F1D026}"/>
              </a:ext>
            </a:extLst>
          </p:cNvPr>
          <p:cNvSpPr txBox="1"/>
          <p:nvPr/>
        </p:nvSpPr>
        <p:spPr>
          <a:xfrm>
            <a:off x="10385584" y="1858750"/>
            <a:ext cx="1158900" cy="8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rgbClr val="FFFFFF"/>
                </a:solidFill>
                <a:latin typeface="Verdana"/>
                <a:ea typeface="Verdana"/>
                <a:cs typeface="Verdana"/>
                <a:sym typeface="Verdana"/>
              </a:rPr>
              <a:t>Healthy</a:t>
            </a:r>
            <a:endParaRPr sz="1000" dirty="0">
              <a:solidFill>
                <a:srgbClr val="FFFFFF"/>
              </a:solidFill>
              <a:latin typeface="Verdana"/>
              <a:ea typeface="Verdana"/>
              <a:cs typeface="Verdana"/>
              <a:sym typeface="Verdana"/>
            </a:endParaRPr>
          </a:p>
          <a:p>
            <a:pPr marL="0" lvl="0" indent="0" algn="ctr" rtl="0">
              <a:spcBef>
                <a:spcPts val="0"/>
              </a:spcBef>
              <a:spcAft>
                <a:spcPts val="0"/>
              </a:spcAft>
              <a:buClr>
                <a:srgbClr val="000000"/>
              </a:buClr>
              <a:buSzPts val="1100"/>
              <a:buFont typeface="Arial"/>
              <a:buNone/>
            </a:pPr>
            <a:r>
              <a:rPr lang="en" sz="1000" dirty="0">
                <a:solidFill>
                  <a:srgbClr val="FFFFFF"/>
                </a:solidFill>
                <a:latin typeface="Verdana"/>
                <a:ea typeface="Verdana"/>
                <a:cs typeface="Verdana"/>
                <a:sym typeface="Verdana"/>
              </a:rPr>
              <a:t>Sexual Relationships</a:t>
            </a:r>
            <a:endParaRPr sz="1000" dirty="0">
              <a:solidFill>
                <a:srgbClr val="FFFFFF"/>
              </a:solidFill>
              <a:latin typeface="Verdana"/>
              <a:ea typeface="Verdana"/>
              <a:cs typeface="Verdana"/>
              <a:sym typeface="Verdana"/>
            </a:endParaRPr>
          </a:p>
          <a:p>
            <a:pPr marL="0" lvl="0" indent="0" algn="ctr" rtl="0">
              <a:spcBef>
                <a:spcPts val="0"/>
              </a:spcBef>
              <a:spcAft>
                <a:spcPts val="0"/>
              </a:spcAft>
              <a:buNone/>
            </a:pPr>
            <a:endParaRPr sz="1000" dirty="0">
              <a:solidFill>
                <a:srgbClr val="FFFFFF"/>
              </a:solidFill>
              <a:latin typeface="Verdana"/>
              <a:ea typeface="Verdana"/>
              <a:cs typeface="Verdana"/>
              <a:sym typeface="Verdana"/>
            </a:endParaRPr>
          </a:p>
        </p:txBody>
      </p:sp>
      <p:pic>
        <p:nvPicPr>
          <p:cNvPr id="44" name="Google Shape;579;p40">
            <a:extLst>
              <a:ext uri="{FF2B5EF4-FFF2-40B4-BE49-F238E27FC236}">
                <a16:creationId xmlns:a16="http://schemas.microsoft.com/office/drawing/2014/main" id="{7DD342F2-EA6C-FA45-AD28-DD43033A80D9}"/>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1380333" y="3983501"/>
            <a:ext cx="350275" cy="350275"/>
          </a:xfrm>
          <a:prstGeom prst="rect">
            <a:avLst/>
          </a:prstGeom>
          <a:noFill/>
          <a:ln>
            <a:noFill/>
          </a:ln>
        </p:spPr>
      </p:pic>
      <p:pic>
        <p:nvPicPr>
          <p:cNvPr id="45" name="Google Shape;580;p40">
            <a:extLst>
              <a:ext uri="{FF2B5EF4-FFF2-40B4-BE49-F238E27FC236}">
                <a16:creationId xmlns:a16="http://schemas.microsoft.com/office/drawing/2014/main" id="{0D5D750B-50D2-CB40-B2FD-2F2288641BA5}"/>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80332" y="2845801"/>
            <a:ext cx="350279" cy="350300"/>
          </a:xfrm>
          <a:prstGeom prst="rect">
            <a:avLst/>
          </a:prstGeom>
          <a:noFill/>
          <a:ln>
            <a:noFill/>
          </a:ln>
        </p:spPr>
      </p:pic>
      <p:pic>
        <p:nvPicPr>
          <p:cNvPr id="46" name="Google Shape;581;p40">
            <a:extLst>
              <a:ext uri="{FF2B5EF4-FFF2-40B4-BE49-F238E27FC236}">
                <a16:creationId xmlns:a16="http://schemas.microsoft.com/office/drawing/2014/main" id="{DFFAD645-B818-2240-8D2E-3FA869CBA49D}"/>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80334" y="5121200"/>
            <a:ext cx="350275" cy="350296"/>
          </a:xfrm>
          <a:prstGeom prst="rect">
            <a:avLst/>
          </a:prstGeom>
          <a:noFill/>
          <a:ln>
            <a:noFill/>
          </a:ln>
        </p:spPr>
      </p:pic>
      <p:sp>
        <p:nvSpPr>
          <p:cNvPr id="47" name="Google Shape;470;p37">
            <a:extLst>
              <a:ext uri="{FF2B5EF4-FFF2-40B4-BE49-F238E27FC236}">
                <a16:creationId xmlns:a16="http://schemas.microsoft.com/office/drawing/2014/main" id="{99D9ADE1-4F04-634D-9A32-D58A9E6D7589}"/>
              </a:ext>
            </a:extLst>
          </p:cNvPr>
          <p:cNvSpPr/>
          <p:nvPr/>
        </p:nvSpPr>
        <p:spPr>
          <a:xfrm>
            <a:off x="10533088" y="1059475"/>
            <a:ext cx="971309" cy="3919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dirty="0"/>
              <a:t>CONTINUALLY VOLVING</a:t>
            </a:r>
            <a:endParaRPr sz="700" b="1" dirty="0"/>
          </a:p>
        </p:txBody>
      </p:sp>
    </p:spTree>
    <p:extLst>
      <p:ext uri="{BB962C8B-B14F-4D97-AF65-F5344CB8AC3E}">
        <p14:creationId xmlns:p14="http://schemas.microsoft.com/office/powerpoint/2010/main" val="8182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2A16-B958-114F-949A-F4D8C29D1BAE}"/>
              </a:ext>
            </a:extLst>
          </p:cNvPr>
          <p:cNvSpPr>
            <a:spLocks noGrp="1"/>
          </p:cNvSpPr>
          <p:nvPr>
            <p:ph type="title"/>
          </p:nvPr>
        </p:nvSpPr>
        <p:spPr>
          <a:xfrm>
            <a:off x="750458" y="-169861"/>
            <a:ext cx="10691084" cy="1143000"/>
          </a:xfrm>
        </p:spPr>
        <p:txBody>
          <a:bodyPr>
            <a:normAutofit fontScale="90000"/>
          </a:bodyPr>
          <a:lstStyle/>
          <a:p>
            <a:r>
              <a:rPr lang="en-US" dirty="0"/>
              <a:t>How might we create experiences that help girls “flip”?</a:t>
            </a:r>
          </a:p>
        </p:txBody>
      </p:sp>
      <p:sp>
        <p:nvSpPr>
          <p:cNvPr id="4" name="Google Shape;610;p41">
            <a:extLst>
              <a:ext uri="{FF2B5EF4-FFF2-40B4-BE49-F238E27FC236}">
                <a16:creationId xmlns:a16="http://schemas.microsoft.com/office/drawing/2014/main" id="{C2BF19B4-8B1D-A14C-807C-ACAF70521120}"/>
              </a:ext>
            </a:extLst>
          </p:cNvPr>
          <p:cNvSpPr/>
          <p:nvPr/>
        </p:nvSpPr>
        <p:spPr>
          <a:xfrm>
            <a:off x="0" y="7196412"/>
            <a:ext cx="213900" cy="213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611;p41">
            <a:extLst>
              <a:ext uri="{FF2B5EF4-FFF2-40B4-BE49-F238E27FC236}">
                <a16:creationId xmlns:a16="http://schemas.microsoft.com/office/drawing/2014/main" id="{0C7A97B5-5BC2-6E4E-BB1D-8F1616F5BECC}"/>
              </a:ext>
            </a:extLst>
          </p:cNvPr>
          <p:cNvSpPr/>
          <p:nvPr/>
        </p:nvSpPr>
        <p:spPr>
          <a:xfrm>
            <a:off x="11975014" y="7196412"/>
            <a:ext cx="213900" cy="213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16;p41">
            <a:extLst>
              <a:ext uri="{FF2B5EF4-FFF2-40B4-BE49-F238E27FC236}">
                <a16:creationId xmlns:a16="http://schemas.microsoft.com/office/drawing/2014/main" id="{F6AF1406-EB6F-7245-9B7F-57783AB17F03}"/>
              </a:ext>
            </a:extLst>
          </p:cNvPr>
          <p:cNvSpPr/>
          <p:nvPr/>
        </p:nvSpPr>
        <p:spPr>
          <a:xfrm>
            <a:off x="1095974" y="1318507"/>
            <a:ext cx="2287200" cy="653100"/>
          </a:xfrm>
          <a:prstGeom prst="rect">
            <a:avLst/>
          </a:prstGeom>
          <a:solidFill>
            <a:srgbClr val="FFFF00"/>
          </a:solidFill>
          <a:ln>
            <a:noFill/>
          </a:ln>
        </p:spPr>
        <p:txBody>
          <a:bodyPr spcFirstLastPara="1" wrap="square" lIns="182875" tIns="182875" rIns="182875" bIns="182875" anchor="ctr" anchorCtr="0">
            <a:noAutofit/>
          </a:bodyPr>
          <a:lstStyle/>
          <a:p>
            <a:pPr marL="0" marR="0" lvl="0" indent="0" algn="l" rtl="0">
              <a:spcBef>
                <a:spcPts val="0"/>
              </a:spcBef>
              <a:spcAft>
                <a:spcPts val="0"/>
              </a:spcAft>
              <a:buNone/>
            </a:pPr>
            <a:r>
              <a:rPr lang="en" sz="2400" dirty="0">
                <a:solidFill>
                  <a:schemeClr val="dk1"/>
                </a:solidFill>
                <a:latin typeface="Georgia"/>
                <a:ea typeface="Georgia"/>
                <a:cs typeface="Georgia"/>
                <a:sym typeface="Georgia"/>
              </a:rPr>
              <a:t>60</a:t>
            </a:r>
            <a:r>
              <a:rPr lang="en" sz="2400" baseline="30000" dirty="0">
                <a:solidFill>
                  <a:schemeClr val="dk1"/>
                </a:solidFill>
                <a:latin typeface="Georgia"/>
                <a:ea typeface="Georgia"/>
                <a:cs typeface="Georgia"/>
                <a:sym typeface="Georgia"/>
              </a:rPr>
              <a:t>%</a:t>
            </a:r>
            <a:r>
              <a:rPr lang="en" sz="900" dirty="0">
                <a:solidFill>
                  <a:schemeClr val="dk1"/>
                </a:solidFill>
                <a:latin typeface="Georgia"/>
                <a:ea typeface="Georgia"/>
                <a:cs typeface="Georgia"/>
                <a:sym typeface="Georgia"/>
              </a:rPr>
              <a:t> of high risk women are in stages </a:t>
            </a:r>
            <a:r>
              <a:rPr lang="en" sz="900" b="1" dirty="0">
                <a:solidFill>
                  <a:schemeClr val="dk1"/>
                </a:solidFill>
                <a:latin typeface="Georgia"/>
                <a:ea typeface="Georgia"/>
                <a:cs typeface="Georgia"/>
                <a:sym typeface="Georgia"/>
              </a:rPr>
              <a:t>BEFORE the flip.</a:t>
            </a:r>
            <a:endParaRPr sz="900" b="1" dirty="0">
              <a:solidFill>
                <a:schemeClr val="dk1"/>
              </a:solidFill>
              <a:latin typeface="Georgia"/>
              <a:ea typeface="Georgia"/>
              <a:cs typeface="Georgia"/>
              <a:sym typeface="Georgia"/>
            </a:endParaRPr>
          </a:p>
        </p:txBody>
      </p:sp>
      <p:grpSp>
        <p:nvGrpSpPr>
          <p:cNvPr id="8" name="Google Shape;621;p41">
            <a:extLst>
              <a:ext uri="{FF2B5EF4-FFF2-40B4-BE49-F238E27FC236}">
                <a16:creationId xmlns:a16="http://schemas.microsoft.com/office/drawing/2014/main" id="{5BDDE5E2-14D4-2E41-A740-536DA9E4D9CA}"/>
              </a:ext>
            </a:extLst>
          </p:cNvPr>
          <p:cNvGrpSpPr/>
          <p:nvPr/>
        </p:nvGrpSpPr>
        <p:grpSpPr>
          <a:xfrm>
            <a:off x="4645100" y="876466"/>
            <a:ext cx="523033" cy="523033"/>
            <a:chOff x="4914125" y="51825"/>
            <a:chExt cx="650700" cy="650700"/>
          </a:xfrm>
        </p:grpSpPr>
        <p:sp>
          <p:nvSpPr>
            <p:cNvPr id="9" name="Google Shape;622;p41">
              <a:extLst>
                <a:ext uri="{FF2B5EF4-FFF2-40B4-BE49-F238E27FC236}">
                  <a16:creationId xmlns:a16="http://schemas.microsoft.com/office/drawing/2014/main" id="{DA3F1E85-760C-A44D-9D45-39F8AAABED25}"/>
                </a:ext>
              </a:extLst>
            </p:cNvPr>
            <p:cNvSpPr/>
            <p:nvPr/>
          </p:nvSpPr>
          <p:spPr>
            <a:xfrm>
              <a:off x="4914125" y="51825"/>
              <a:ext cx="650700" cy="650700"/>
            </a:xfrm>
            <a:prstGeom prst="arc">
              <a:avLst>
                <a:gd name="adj1" fmla="val 10859285"/>
                <a:gd name="adj2" fmla="val 0"/>
              </a:avLst>
            </a:prstGeom>
            <a:noFill/>
            <a:ln w="57150" cap="flat" cmpd="sng">
              <a:solidFill>
                <a:srgbClr val="DE6391"/>
              </a:solidFill>
              <a:prstDash val="solid"/>
              <a:round/>
              <a:headEnd type="none" w="med" len="med"/>
              <a:tailEnd type="triangl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solidFill>
                  <a:srgbClr val="DE6391"/>
                </a:solidFill>
              </a:endParaRPr>
            </a:p>
          </p:txBody>
        </p:sp>
        <p:sp>
          <p:nvSpPr>
            <p:cNvPr id="10" name="Google Shape;623;p41">
              <a:extLst>
                <a:ext uri="{FF2B5EF4-FFF2-40B4-BE49-F238E27FC236}">
                  <a16:creationId xmlns:a16="http://schemas.microsoft.com/office/drawing/2014/main" id="{781F0E1B-9448-3E41-A169-5FD393A11F5E}"/>
                </a:ext>
              </a:extLst>
            </p:cNvPr>
            <p:cNvSpPr/>
            <p:nvPr/>
          </p:nvSpPr>
          <p:spPr>
            <a:xfrm>
              <a:off x="4914125" y="51825"/>
              <a:ext cx="650700" cy="650700"/>
            </a:xfrm>
            <a:prstGeom prst="arc">
              <a:avLst>
                <a:gd name="adj1" fmla="val 10859285"/>
                <a:gd name="adj2" fmla="val 19260502"/>
              </a:avLst>
            </a:prstGeom>
            <a:noFill/>
            <a:ln w="57150" cap="flat" cmpd="sng">
              <a:solidFill>
                <a:srgbClr val="DE6391"/>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solidFill>
                  <a:srgbClr val="DE6391"/>
                </a:solidFill>
              </a:endParaRPr>
            </a:p>
          </p:txBody>
        </p:sp>
      </p:grpSp>
      <p:cxnSp>
        <p:nvCxnSpPr>
          <p:cNvPr id="11" name="Google Shape;624;p41">
            <a:extLst>
              <a:ext uri="{FF2B5EF4-FFF2-40B4-BE49-F238E27FC236}">
                <a16:creationId xmlns:a16="http://schemas.microsoft.com/office/drawing/2014/main" id="{C2179624-D918-E740-9A35-AC7F42A45615}"/>
              </a:ext>
            </a:extLst>
          </p:cNvPr>
          <p:cNvCxnSpPr>
            <a:cxnSpLocks/>
          </p:cNvCxnSpPr>
          <p:nvPr/>
        </p:nvCxnSpPr>
        <p:spPr>
          <a:xfrm>
            <a:off x="4862902" y="973139"/>
            <a:ext cx="1" cy="4843461"/>
          </a:xfrm>
          <a:prstGeom prst="straightConnector1">
            <a:avLst/>
          </a:prstGeom>
          <a:noFill/>
          <a:ln w="114300" cap="flat" cmpd="sng">
            <a:solidFill>
              <a:schemeClr val="accent3">
                <a:lumMod val="50000"/>
              </a:schemeClr>
            </a:solidFill>
            <a:prstDash val="solid"/>
            <a:round/>
            <a:headEnd type="none" w="med" len="med"/>
            <a:tailEnd type="none" w="med" len="med"/>
          </a:ln>
        </p:spPr>
      </p:cxnSp>
      <p:sp>
        <p:nvSpPr>
          <p:cNvPr id="12" name="Google Shape;625;p41">
            <a:extLst>
              <a:ext uri="{FF2B5EF4-FFF2-40B4-BE49-F238E27FC236}">
                <a16:creationId xmlns:a16="http://schemas.microsoft.com/office/drawing/2014/main" id="{EDB2CADB-688C-974F-8EAB-7C78C7E078B7}"/>
              </a:ext>
            </a:extLst>
          </p:cNvPr>
          <p:cNvSpPr/>
          <p:nvPr/>
        </p:nvSpPr>
        <p:spPr>
          <a:xfrm>
            <a:off x="5359943" y="1349850"/>
            <a:ext cx="2411746" cy="653100"/>
          </a:xfrm>
          <a:prstGeom prst="rect">
            <a:avLst/>
          </a:prstGeom>
          <a:solidFill>
            <a:srgbClr val="FFFF00"/>
          </a:solidFill>
          <a:ln>
            <a:noFill/>
          </a:ln>
        </p:spPr>
        <p:txBody>
          <a:bodyPr spcFirstLastPara="1" wrap="square" lIns="182875" tIns="182875" rIns="182875" bIns="182875" anchor="ctr" anchorCtr="0">
            <a:noAutofit/>
          </a:bodyPr>
          <a:lstStyle/>
          <a:p>
            <a:pPr marL="0" marR="0" lvl="0" indent="0" algn="l" rtl="0">
              <a:spcBef>
                <a:spcPts val="0"/>
              </a:spcBef>
              <a:spcAft>
                <a:spcPts val="0"/>
              </a:spcAft>
              <a:buNone/>
            </a:pPr>
            <a:r>
              <a:rPr lang="en" sz="2400" dirty="0">
                <a:solidFill>
                  <a:schemeClr val="dk1"/>
                </a:solidFill>
                <a:latin typeface="Georgia"/>
                <a:ea typeface="Georgia"/>
                <a:cs typeface="Georgia"/>
                <a:sym typeface="Georgia"/>
              </a:rPr>
              <a:t>40</a:t>
            </a:r>
            <a:r>
              <a:rPr lang="en" sz="2400" baseline="30000" dirty="0">
                <a:solidFill>
                  <a:schemeClr val="dk1"/>
                </a:solidFill>
                <a:latin typeface="Georgia"/>
                <a:ea typeface="Georgia"/>
                <a:cs typeface="Georgia"/>
                <a:sym typeface="Georgia"/>
              </a:rPr>
              <a:t>%</a:t>
            </a:r>
            <a:r>
              <a:rPr lang="en" sz="900" dirty="0">
                <a:solidFill>
                  <a:schemeClr val="dk1"/>
                </a:solidFill>
                <a:latin typeface="Georgia"/>
                <a:ea typeface="Georgia"/>
                <a:cs typeface="Georgia"/>
                <a:sym typeface="Georgia"/>
              </a:rPr>
              <a:t> of high risk women are still in an UNSTABLE habit</a:t>
            </a:r>
            <a:endParaRPr sz="900" dirty="0">
              <a:solidFill>
                <a:schemeClr val="dk1"/>
              </a:solidFill>
              <a:latin typeface="Georgia"/>
              <a:ea typeface="Georgia"/>
              <a:cs typeface="Georgia"/>
              <a:sym typeface="Georgia"/>
            </a:endParaRPr>
          </a:p>
        </p:txBody>
      </p:sp>
      <p:sp>
        <p:nvSpPr>
          <p:cNvPr id="13" name="Google Shape;628;p41">
            <a:extLst>
              <a:ext uri="{FF2B5EF4-FFF2-40B4-BE49-F238E27FC236}">
                <a16:creationId xmlns:a16="http://schemas.microsoft.com/office/drawing/2014/main" id="{F8DDAEB9-2C27-0D44-B4B5-A2739DDA13BB}"/>
              </a:ext>
            </a:extLst>
          </p:cNvPr>
          <p:cNvSpPr txBox="1">
            <a:spLocks/>
          </p:cNvSpPr>
          <p:nvPr/>
        </p:nvSpPr>
        <p:spPr>
          <a:xfrm>
            <a:off x="11406191" y="6333134"/>
            <a:ext cx="731400" cy="525000"/>
          </a:xfrm>
          <a:prstGeom prst="rect">
            <a:avLst/>
          </a:prstGeom>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Clr>
                <a:srgbClr val="000000"/>
              </a:buClr>
              <a:buSzPts val="1100"/>
              <a:buFont typeface="Arial"/>
              <a:buNone/>
            </a:pPr>
            <a:fld id="{00000000-1234-1234-1234-123412341234}" type="slidenum">
              <a:rPr lang="en" smtClean="0"/>
              <a:pPr algn="r">
                <a:buClr>
                  <a:srgbClr val="000000"/>
                </a:buClr>
                <a:buSzPts val="1100"/>
                <a:buFont typeface="Arial"/>
                <a:buNone/>
              </a:pPr>
              <a:t>11</a:t>
            </a:fld>
            <a:endParaRPr lang="en" dirty="0"/>
          </a:p>
        </p:txBody>
      </p:sp>
      <p:sp>
        <p:nvSpPr>
          <p:cNvPr id="14" name="Google Shape;670;p42">
            <a:extLst>
              <a:ext uri="{FF2B5EF4-FFF2-40B4-BE49-F238E27FC236}">
                <a16:creationId xmlns:a16="http://schemas.microsoft.com/office/drawing/2014/main" id="{100996B0-3977-EA46-83A9-F2FCBDC26186}"/>
              </a:ext>
            </a:extLst>
          </p:cNvPr>
          <p:cNvSpPr/>
          <p:nvPr/>
        </p:nvSpPr>
        <p:spPr>
          <a:xfrm>
            <a:off x="7620298" y="6267952"/>
            <a:ext cx="4088100" cy="653100"/>
          </a:xfrm>
          <a:prstGeom prst="rect">
            <a:avLst/>
          </a:prstGeom>
          <a:noFill/>
          <a:ln>
            <a:noFill/>
          </a:ln>
        </p:spPr>
        <p:txBody>
          <a:bodyPr spcFirstLastPara="1" wrap="square" lIns="182875" tIns="182875" rIns="182875" bIns="182875" anchor="ctr" anchorCtr="0">
            <a:noAutofit/>
          </a:bodyPr>
          <a:lstStyle/>
          <a:p>
            <a:pPr marL="0" marR="0" lvl="0" indent="0" algn="l" rtl="0">
              <a:spcBef>
                <a:spcPts val="0"/>
              </a:spcBef>
              <a:spcAft>
                <a:spcPts val="0"/>
              </a:spcAft>
              <a:buNone/>
            </a:pPr>
            <a:r>
              <a:rPr lang="en" sz="1000" i="1" dirty="0">
                <a:solidFill>
                  <a:schemeClr val="bg1">
                    <a:lumMod val="65000"/>
                  </a:schemeClr>
                </a:solidFill>
                <a:latin typeface="Roboto"/>
                <a:ea typeface="Roboto"/>
                <a:cs typeface="Roboto"/>
                <a:sym typeface="Roboto"/>
              </a:rPr>
              <a:t>a) Based on claimed responses (not behavioral),</a:t>
            </a:r>
            <a:endParaRPr sz="1000" i="1" dirty="0">
              <a:solidFill>
                <a:schemeClr val="bg1">
                  <a:lumMod val="65000"/>
                </a:schemeClr>
              </a:solidFill>
              <a:latin typeface="Roboto"/>
              <a:ea typeface="Roboto"/>
              <a:cs typeface="Roboto"/>
              <a:sym typeface="Roboto"/>
            </a:endParaRPr>
          </a:p>
          <a:p>
            <a:pPr marL="0" marR="0" lvl="0" indent="0" algn="l" rtl="0">
              <a:spcBef>
                <a:spcPts val="0"/>
              </a:spcBef>
              <a:spcAft>
                <a:spcPts val="0"/>
              </a:spcAft>
              <a:buNone/>
            </a:pPr>
            <a:r>
              <a:rPr lang="en" sz="1000" i="1" dirty="0">
                <a:solidFill>
                  <a:schemeClr val="bg1">
                    <a:lumMod val="65000"/>
                  </a:schemeClr>
                </a:solidFill>
                <a:latin typeface="Roboto"/>
                <a:ea typeface="Roboto"/>
                <a:cs typeface="Roboto"/>
                <a:sym typeface="Roboto"/>
              </a:rPr>
              <a:t>b) Weighted data after excluding Women 18 or older in Stage 0</a:t>
            </a:r>
            <a:endParaRPr sz="900" i="1" dirty="0">
              <a:solidFill>
                <a:schemeClr val="bg1">
                  <a:lumMod val="65000"/>
                </a:schemeClr>
              </a:solidFill>
              <a:latin typeface="Georgia"/>
              <a:ea typeface="Georgia"/>
              <a:cs typeface="Georgia"/>
              <a:sym typeface="Georgia"/>
            </a:endParaRPr>
          </a:p>
        </p:txBody>
      </p:sp>
      <p:sp>
        <p:nvSpPr>
          <p:cNvPr id="15" name="Google Shape;599;p41">
            <a:extLst>
              <a:ext uri="{FF2B5EF4-FFF2-40B4-BE49-F238E27FC236}">
                <a16:creationId xmlns:a16="http://schemas.microsoft.com/office/drawing/2014/main" id="{850D04BE-5C7F-6E49-9028-E177D382F16C}"/>
              </a:ext>
            </a:extLst>
          </p:cNvPr>
          <p:cNvSpPr/>
          <p:nvPr/>
        </p:nvSpPr>
        <p:spPr>
          <a:xfrm>
            <a:off x="495159" y="5935002"/>
            <a:ext cx="4149941" cy="329868"/>
          </a:xfrm>
          <a:prstGeom prst="rect">
            <a:avLst/>
          </a:prstGeom>
          <a:solidFill>
            <a:srgbClr val="D6EBDB"/>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chemeClr val="dk1"/>
                </a:solidFill>
                <a:latin typeface="Verdana"/>
                <a:ea typeface="Verdana"/>
                <a:cs typeface="Verdana"/>
                <a:sym typeface="Verdana"/>
              </a:rPr>
              <a:t>BEFORE THE FLIP {STAGES 1, 2 &amp; 3)</a:t>
            </a:r>
            <a:endParaRPr sz="1200" b="1" dirty="0">
              <a:solidFill>
                <a:schemeClr val="dk1"/>
              </a:solidFill>
            </a:endParaRPr>
          </a:p>
        </p:txBody>
      </p:sp>
      <p:sp>
        <p:nvSpPr>
          <p:cNvPr id="16" name="Google Shape;599;p41">
            <a:extLst>
              <a:ext uri="{FF2B5EF4-FFF2-40B4-BE49-F238E27FC236}">
                <a16:creationId xmlns:a16="http://schemas.microsoft.com/office/drawing/2014/main" id="{39E3D298-E67E-0C49-8CA3-6B979BC0BD6C}"/>
              </a:ext>
            </a:extLst>
          </p:cNvPr>
          <p:cNvSpPr/>
          <p:nvPr/>
        </p:nvSpPr>
        <p:spPr>
          <a:xfrm>
            <a:off x="5168132" y="5921961"/>
            <a:ext cx="3237722" cy="373842"/>
          </a:xfrm>
          <a:prstGeom prst="rect">
            <a:avLst/>
          </a:prstGeom>
          <a:solidFill>
            <a:srgbClr val="5EBD8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sz="1200" b="1" dirty="0">
                <a:solidFill>
                  <a:schemeClr val="dk1"/>
                </a:solidFill>
                <a:latin typeface="Verdana"/>
                <a:ea typeface="Verdana"/>
                <a:cs typeface="Verdana"/>
                <a:sym typeface="Verdana"/>
              </a:rPr>
              <a:t>AFTER THE FLIP </a:t>
            </a:r>
            <a:r>
              <a:rPr lang="en-US" sz="1200" b="1" dirty="0">
                <a:solidFill>
                  <a:schemeClr val="dk1"/>
                </a:solidFill>
                <a:latin typeface="Verdana"/>
                <a:ea typeface="Verdana"/>
                <a:cs typeface="Verdana"/>
                <a:sym typeface="Verdana"/>
              </a:rPr>
              <a:t>{STAGES 4 &amp; 5)</a:t>
            </a:r>
            <a:endParaRPr lang="en-US" sz="1200" b="1" dirty="0">
              <a:solidFill>
                <a:schemeClr val="dk1"/>
              </a:solidFill>
            </a:endParaRPr>
          </a:p>
        </p:txBody>
      </p:sp>
      <p:pic>
        <p:nvPicPr>
          <p:cNvPr id="17" name="Picture 16">
            <a:extLst>
              <a:ext uri="{FF2B5EF4-FFF2-40B4-BE49-F238E27FC236}">
                <a16:creationId xmlns:a16="http://schemas.microsoft.com/office/drawing/2014/main" id="{5A7398F1-5984-C940-8309-FF4E2268EA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8133" y="2868931"/>
            <a:ext cx="3237721" cy="2922409"/>
          </a:xfrm>
          <a:prstGeom prst="rect">
            <a:avLst/>
          </a:prstGeom>
        </p:spPr>
      </p:pic>
      <p:pic>
        <p:nvPicPr>
          <p:cNvPr id="18" name="Picture 17">
            <a:extLst>
              <a:ext uri="{FF2B5EF4-FFF2-40B4-BE49-F238E27FC236}">
                <a16:creationId xmlns:a16="http://schemas.microsoft.com/office/drawing/2014/main" id="{FD5B0C04-9291-DD44-8818-84DFB7590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4769" y="1811372"/>
            <a:ext cx="3237721" cy="3960633"/>
          </a:xfrm>
          <a:prstGeom prst="rect">
            <a:avLst/>
          </a:prstGeom>
        </p:spPr>
      </p:pic>
      <p:pic>
        <p:nvPicPr>
          <p:cNvPr id="19" name="Picture 18">
            <a:extLst>
              <a:ext uri="{FF2B5EF4-FFF2-40B4-BE49-F238E27FC236}">
                <a16:creationId xmlns:a16="http://schemas.microsoft.com/office/drawing/2014/main" id="{158D2923-47A5-664F-A747-A71BA69BC6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155" y="1676400"/>
            <a:ext cx="304987" cy="4129825"/>
          </a:xfrm>
          <a:prstGeom prst="rect">
            <a:avLst/>
          </a:prstGeom>
        </p:spPr>
      </p:pic>
      <p:sp>
        <p:nvSpPr>
          <p:cNvPr id="21" name="Rectangle 20">
            <a:extLst>
              <a:ext uri="{FF2B5EF4-FFF2-40B4-BE49-F238E27FC236}">
                <a16:creationId xmlns:a16="http://schemas.microsoft.com/office/drawing/2014/main" id="{A1B99A04-5C95-404C-9FFB-5B3EB73EB933}"/>
              </a:ext>
            </a:extLst>
          </p:cNvPr>
          <p:cNvSpPr/>
          <p:nvPr/>
        </p:nvSpPr>
        <p:spPr>
          <a:xfrm rot="16200000">
            <a:off x="-642012" y="3121223"/>
            <a:ext cx="1653017" cy="307777"/>
          </a:xfrm>
          <a:prstGeom prst="rect">
            <a:avLst/>
          </a:prstGeom>
        </p:spPr>
        <p:txBody>
          <a:bodyPr wrap="none">
            <a:spAutoFit/>
          </a:bodyPr>
          <a:lstStyle/>
          <a:p>
            <a:r>
              <a:rPr lang="en" i="1" dirty="0">
                <a:solidFill>
                  <a:schemeClr val="bg1">
                    <a:lumMod val="65000"/>
                  </a:schemeClr>
                </a:solidFill>
                <a:latin typeface="Roboto"/>
                <a:ea typeface="Roboto"/>
                <a:cs typeface="Roboto"/>
                <a:sym typeface="Roboto"/>
              </a:rPr>
              <a:t>Number of of AGYW</a:t>
            </a:r>
            <a:endParaRPr lang="en-US" dirty="0"/>
          </a:p>
        </p:txBody>
      </p:sp>
      <p:sp>
        <p:nvSpPr>
          <p:cNvPr id="28" name="Content Placeholder 6">
            <a:extLst>
              <a:ext uri="{FF2B5EF4-FFF2-40B4-BE49-F238E27FC236}">
                <a16:creationId xmlns:a16="http://schemas.microsoft.com/office/drawing/2014/main" id="{6C4D5967-A80E-FD45-927E-B4E0B4E6F856}"/>
              </a:ext>
            </a:extLst>
          </p:cNvPr>
          <p:cNvSpPr txBox="1">
            <a:spLocks/>
          </p:cNvSpPr>
          <p:nvPr/>
        </p:nvSpPr>
        <p:spPr>
          <a:xfrm>
            <a:off x="8477132" y="1163259"/>
            <a:ext cx="3497876" cy="3951288"/>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000" b="1" dirty="0">
                <a:solidFill>
                  <a:schemeClr val="accent5"/>
                </a:solidFill>
                <a:ea typeface="Georgia"/>
                <a:cs typeface="Georgia"/>
                <a:sym typeface="Georgia"/>
              </a:rPr>
              <a:t>Lifestyle Seeker (27%): </a:t>
            </a:r>
            <a:r>
              <a:rPr lang="en-US" sz="2000" b="1" dirty="0">
                <a:solidFill>
                  <a:srgbClr val="4D4D4D"/>
                </a:solidFill>
                <a:ea typeface="Georgia"/>
                <a:cs typeface="Georgia"/>
                <a:sym typeface="Georgia"/>
              </a:rPr>
              <a:t>HIV prevention </a:t>
            </a:r>
            <a:r>
              <a:rPr lang="en-US" sz="2000" b="1" i="1" dirty="0">
                <a:solidFill>
                  <a:srgbClr val="4D4D4D"/>
                </a:solidFill>
                <a:ea typeface="Georgia"/>
                <a:cs typeface="Georgia"/>
                <a:sym typeface="Georgia"/>
              </a:rPr>
              <a:t>aligns</a:t>
            </a:r>
            <a:r>
              <a:rPr lang="en-US" sz="2000" b="1" dirty="0">
                <a:solidFill>
                  <a:srgbClr val="4D4D4D"/>
                </a:solidFill>
                <a:ea typeface="Georgia"/>
                <a:cs typeface="Georgia"/>
                <a:sym typeface="Georgia"/>
              </a:rPr>
              <a:t> with her lifestyle</a:t>
            </a:r>
            <a:endParaRPr lang="en-US" sz="2000" b="1" dirty="0">
              <a:solidFill>
                <a:schemeClr val="accent5"/>
              </a:solidFill>
              <a:ea typeface="Georgia"/>
              <a:cs typeface="Georgia"/>
              <a:sym typeface="Georgia"/>
            </a:endParaRPr>
          </a:p>
          <a:p>
            <a:pPr>
              <a:spcAft>
                <a:spcPts val="1200"/>
              </a:spcAft>
            </a:pPr>
            <a:r>
              <a:rPr lang="en-US" sz="2000" b="1" dirty="0">
                <a:solidFill>
                  <a:srgbClr val="F79253"/>
                </a:solidFill>
                <a:ea typeface="Georgia"/>
                <a:cs typeface="Georgia"/>
                <a:sym typeface="Georgia"/>
              </a:rPr>
              <a:t>Affirmation Seeker (37%): </a:t>
            </a:r>
            <a:r>
              <a:rPr lang="en-US" sz="2000" b="1" dirty="0">
                <a:solidFill>
                  <a:srgbClr val="4D4D4D"/>
                </a:solidFill>
              </a:rPr>
              <a:t>HIV prevention to make relationships safer and more affirming</a:t>
            </a:r>
            <a:endParaRPr lang="en-US" sz="2000" b="1" dirty="0">
              <a:solidFill>
                <a:srgbClr val="F79253"/>
              </a:solidFill>
              <a:ea typeface="Georgia"/>
              <a:cs typeface="Georgia"/>
              <a:sym typeface="Georgia"/>
            </a:endParaRPr>
          </a:p>
          <a:p>
            <a:pPr>
              <a:spcBef>
                <a:spcPts val="0"/>
              </a:spcBef>
              <a:spcAft>
                <a:spcPts val="1200"/>
              </a:spcAft>
            </a:pPr>
            <a:r>
              <a:rPr lang="en-US" sz="2000" b="1" dirty="0">
                <a:solidFill>
                  <a:schemeClr val="accent4"/>
                </a:solidFill>
                <a:ea typeface="Georgia"/>
                <a:cs typeface="Georgia"/>
                <a:sym typeface="Georgia"/>
              </a:rPr>
              <a:t>Respect Seeker (36%): </a:t>
            </a:r>
            <a:r>
              <a:rPr lang="en" sz="2000" b="1" dirty="0">
                <a:solidFill>
                  <a:srgbClr val="4D4D4D"/>
                </a:solidFill>
              </a:rPr>
              <a:t>HIV prevention as a form of independence and control</a:t>
            </a:r>
          </a:p>
        </p:txBody>
      </p:sp>
    </p:spTree>
    <p:extLst>
      <p:ext uri="{BB962C8B-B14F-4D97-AF65-F5344CB8AC3E}">
        <p14:creationId xmlns:p14="http://schemas.microsoft.com/office/powerpoint/2010/main" val="72940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DE2-E5D4-6E4D-AE6B-BC7B8390058B}"/>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0ED4E3A9-EA29-EB42-B927-5A32C7963B21}"/>
              </a:ext>
            </a:extLst>
          </p:cNvPr>
          <p:cNvSpPr>
            <a:spLocks noGrp="1"/>
          </p:cNvSpPr>
          <p:nvPr>
            <p:ph idx="1"/>
          </p:nvPr>
        </p:nvSpPr>
        <p:spPr/>
        <p:txBody>
          <a:bodyPr/>
          <a:lstStyle/>
          <a:p>
            <a:r>
              <a:rPr lang="en-US" dirty="0"/>
              <a:t>Success depends on starting with what teens value – understanding that and taking it seriously</a:t>
            </a:r>
          </a:p>
          <a:p>
            <a:r>
              <a:rPr lang="en-US" dirty="0"/>
              <a:t>Designing with teens is key – we think we “get it” and we’re wrong</a:t>
            </a:r>
          </a:p>
          <a:p>
            <a:r>
              <a:rPr lang="en-US" dirty="0"/>
              <a:t>Designing with HCWs is also key – it must be feasible to scale</a:t>
            </a:r>
          </a:p>
          <a:p>
            <a:r>
              <a:rPr lang="en-US" dirty="0"/>
              <a:t>Adaptive implementation is a model for getting interventions from promising to great</a:t>
            </a:r>
          </a:p>
        </p:txBody>
      </p:sp>
    </p:spTree>
    <p:extLst>
      <p:ext uri="{BB962C8B-B14F-4D97-AF65-F5344CB8AC3E}">
        <p14:creationId xmlns:p14="http://schemas.microsoft.com/office/powerpoint/2010/main" val="45032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281D-2220-D649-8911-3F370B2F7972}"/>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9ED126B3-1482-8043-9800-AF67A7D4DFD9}"/>
              </a:ext>
            </a:extLst>
          </p:cNvPr>
          <p:cNvSpPr>
            <a:spLocks noGrp="1"/>
          </p:cNvSpPr>
          <p:nvPr>
            <p:ph type="subTitle" idx="1"/>
          </p:nvPr>
        </p:nvSpPr>
        <p:spPr/>
        <p:txBody>
          <a:bodyPr>
            <a:normAutofit fontScale="92500" lnSpcReduction="20000"/>
          </a:bodyPr>
          <a:lstStyle/>
          <a:p>
            <a:r>
              <a:rPr lang="en-US" dirty="0"/>
              <a:t>Nina Hasen</a:t>
            </a:r>
          </a:p>
          <a:p>
            <a:r>
              <a:rPr lang="en-US" dirty="0">
                <a:hlinkClick r:id="rId2"/>
              </a:rPr>
              <a:t>nhasen@psi.org</a:t>
            </a:r>
            <a:endParaRPr lang="en-US" dirty="0"/>
          </a:p>
          <a:p>
            <a:r>
              <a:rPr lang="en-US" dirty="0">
                <a:hlinkClick r:id="rId3"/>
              </a:rPr>
              <a:t>www.psi.org</a:t>
            </a:r>
            <a:endParaRPr lang="en-US" dirty="0"/>
          </a:p>
          <a:p>
            <a:r>
              <a:rPr lang="en-US" dirty="0">
                <a:hlinkClick r:id="rId4"/>
              </a:rPr>
              <a:t>www.psiimpact.org</a:t>
            </a:r>
            <a:endParaRPr lang="en-US" dirty="0"/>
          </a:p>
          <a:p>
            <a:endParaRPr lang="en-US" dirty="0"/>
          </a:p>
        </p:txBody>
      </p:sp>
    </p:spTree>
    <p:extLst>
      <p:ext uri="{BB962C8B-B14F-4D97-AF65-F5344CB8AC3E}">
        <p14:creationId xmlns:p14="http://schemas.microsoft.com/office/powerpoint/2010/main" val="329014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Engaging young African women by appealing to </a:t>
            </a:r>
            <a:r>
              <a:rPr lang="en-US" b="0" i="1" dirty="0"/>
              <a:t>their</a:t>
            </a:r>
            <a:r>
              <a:rPr lang="en-US" b="0" dirty="0"/>
              <a:t> DREAMS</a:t>
            </a:r>
            <a:endParaRPr lang="en-US" dirty="0"/>
          </a:p>
        </p:txBody>
      </p:sp>
      <p:sp>
        <p:nvSpPr>
          <p:cNvPr id="3" name="Subtitle 2"/>
          <p:cNvSpPr>
            <a:spLocks noGrp="1"/>
          </p:cNvSpPr>
          <p:nvPr>
            <p:ph type="subTitle" idx="1"/>
          </p:nvPr>
        </p:nvSpPr>
        <p:spPr>
          <a:xfrm>
            <a:off x="1828800" y="3764461"/>
            <a:ext cx="8534400" cy="796735"/>
          </a:xfrm>
        </p:spPr>
        <p:txBody>
          <a:bodyPr>
            <a:normAutofit/>
          </a:bodyPr>
          <a:lstStyle/>
          <a:p>
            <a:r>
              <a:rPr lang="en-US" sz="2000" dirty="0"/>
              <a:t>Nina Hasen, PhD</a:t>
            </a:r>
          </a:p>
          <a:p>
            <a:r>
              <a:rPr lang="en-US" sz="2000" dirty="0"/>
              <a:t>Population Services International</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2265" y="4663751"/>
            <a:ext cx="266777" cy="266777"/>
          </a:xfrm>
          <a:prstGeom prst="rect">
            <a:avLst/>
          </a:prstGeom>
        </p:spPr>
      </p:pic>
      <p:sp>
        <p:nvSpPr>
          <p:cNvPr id="6" name="Rectangle 5"/>
          <p:cNvSpPr/>
          <p:nvPr/>
        </p:nvSpPr>
        <p:spPr>
          <a:xfrm>
            <a:off x="5372080" y="4629262"/>
            <a:ext cx="1407758"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NinaHasen</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34896"/>
          </a:xfrm>
        </p:spPr>
        <p:txBody>
          <a:bodyPr>
            <a:normAutofit fontScale="90000"/>
          </a:bodyPr>
          <a:lstStyle/>
          <a:p>
            <a:pPr lvl="0"/>
            <a:r>
              <a:rPr lang="en-US" dirty="0"/>
              <a:t>Our HIV prevention programs haven’t changed health outcomes for AGYW – why is that?</a:t>
            </a:r>
          </a:p>
        </p:txBody>
      </p:sp>
      <p:pic>
        <p:nvPicPr>
          <p:cNvPr id="6" name="Picture 5">
            <a:extLst>
              <a:ext uri="{FF2B5EF4-FFF2-40B4-BE49-F238E27FC236}">
                <a16:creationId xmlns:a16="http://schemas.microsoft.com/office/drawing/2014/main" id="{E9DCA0FD-FF70-164E-9E07-3892E9E94D6A}"/>
              </a:ext>
            </a:extLst>
          </p:cNvPr>
          <p:cNvPicPr>
            <a:picLocks noChangeAspect="1"/>
          </p:cNvPicPr>
          <p:nvPr/>
        </p:nvPicPr>
        <p:blipFill>
          <a:blip r:embed="rId3"/>
          <a:stretch>
            <a:fillRect/>
          </a:stretch>
        </p:blipFill>
        <p:spPr>
          <a:xfrm>
            <a:off x="1293978" y="1417639"/>
            <a:ext cx="4083239" cy="4230826"/>
          </a:xfrm>
          <a:prstGeom prst="rect">
            <a:avLst/>
          </a:prstGeom>
        </p:spPr>
      </p:pic>
      <p:pic>
        <p:nvPicPr>
          <p:cNvPr id="7" name="Picture 6">
            <a:extLst>
              <a:ext uri="{FF2B5EF4-FFF2-40B4-BE49-F238E27FC236}">
                <a16:creationId xmlns:a16="http://schemas.microsoft.com/office/drawing/2014/main" id="{51462CAB-4931-B44A-B9F7-20F3C5D557FE}"/>
              </a:ext>
            </a:extLst>
          </p:cNvPr>
          <p:cNvPicPr>
            <a:picLocks noChangeAspect="1"/>
          </p:cNvPicPr>
          <p:nvPr/>
        </p:nvPicPr>
        <p:blipFill>
          <a:blip r:embed="rId4"/>
          <a:stretch>
            <a:fillRect/>
          </a:stretch>
        </p:blipFill>
        <p:spPr>
          <a:xfrm>
            <a:off x="6454064" y="1300329"/>
            <a:ext cx="4448478" cy="4348136"/>
          </a:xfrm>
          <a:prstGeom prst="rect">
            <a:avLst/>
          </a:prstGeom>
        </p:spPr>
      </p:pic>
    </p:spTree>
    <p:extLst>
      <p:ext uri="{BB962C8B-B14F-4D97-AF65-F5344CB8AC3E}">
        <p14:creationId xmlns:p14="http://schemas.microsoft.com/office/powerpoint/2010/main" val="66215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34896"/>
          </a:xfrm>
        </p:spPr>
        <p:txBody>
          <a:bodyPr>
            <a:normAutofit fontScale="90000"/>
          </a:bodyPr>
          <a:lstStyle/>
          <a:p>
            <a:pPr lvl="0"/>
            <a:r>
              <a:rPr lang="en-US" dirty="0"/>
              <a:t>We haven’t understood teen biology, psychology &amp; sociology</a:t>
            </a:r>
          </a:p>
        </p:txBody>
      </p:sp>
      <p:pic>
        <p:nvPicPr>
          <p:cNvPr id="4" name="Picture 3">
            <a:extLst>
              <a:ext uri="{FF2B5EF4-FFF2-40B4-BE49-F238E27FC236}">
                <a16:creationId xmlns:a16="http://schemas.microsoft.com/office/drawing/2014/main" id="{A0F79E68-3DD7-4645-A0FA-A3DC4BF87F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545" y="1482252"/>
            <a:ext cx="4708242" cy="3956023"/>
          </a:xfrm>
          <a:prstGeom prst="rect">
            <a:avLst/>
          </a:prstGeom>
        </p:spPr>
      </p:pic>
      <p:sp>
        <p:nvSpPr>
          <p:cNvPr id="5" name="TextBox 4">
            <a:extLst>
              <a:ext uri="{FF2B5EF4-FFF2-40B4-BE49-F238E27FC236}">
                <a16:creationId xmlns:a16="http://schemas.microsoft.com/office/drawing/2014/main" id="{522F2E18-0919-A74B-8673-B7A395FB8BEC}"/>
              </a:ext>
            </a:extLst>
          </p:cNvPr>
          <p:cNvSpPr txBox="1"/>
          <p:nvPr/>
        </p:nvSpPr>
        <p:spPr>
          <a:xfrm>
            <a:off x="433137" y="5646821"/>
            <a:ext cx="3320716" cy="369332"/>
          </a:xfrm>
          <a:prstGeom prst="rect">
            <a:avLst/>
          </a:prstGeom>
          <a:noFill/>
        </p:spPr>
        <p:txBody>
          <a:bodyPr wrap="square" rtlCol="0">
            <a:spAutoFit/>
          </a:bodyPr>
          <a:lstStyle/>
          <a:p>
            <a:r>
              <a:rPr lang="en-US" dirty="0"/>
              <a:t>Gardner et al, 2005</a:t>
            </a:r>
          </a:p>
        </p:txBody>
      </p:sp>
      <p:pic>
        <p:nvPicPr>
          <p:cNvPr id="8" name="Picture 7">
            <a:extLst>
              <a:ext uri="{FF2B5EF4-FFF2-40B4-BE49-F238E27FC236}">
                <a16:creationId xmlns:a16="http://schemas.microsoft.com/office/drawing/2014/main" id="{CA0C1D1D-3996-C642-B88A-967806E75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649" y="1772373"/>
            <a:ext cx="7154885" cy="3441590"/>
          </a:xfrm>
          <a:prstGeom prst="rect">
            <a:avLst/>
          </a:prstGeom>
        </p:spPr>
      </p:pic>
      <p:sp>
        <p:nvSpPr>
          <p:cNvPr id="9" name="TextBox 8">
            <a:extLst>
              <a:ext uri="{FF2B5EF4-FFF2-40B4-BE49-F238E27FC236}">
                <a16:creationId xmlns:a16="http://schemas.microsoft.com/office/drawing/2014/main" id="{4A9249C1-4D22-D941-8582-6E6055632F84}"/>
              </a:ext>
            </a:extLst>
          </p:cNvPr>
          <p:cNvSpPr txBox="1"/>
          <p:nvPr/>
        </p:nvSpPr>
        <p:spPr>
          <a:xfrm>
            <a:off x="4956955" y="5646821"/>
            <a:ext cx="3320716" cy="369332"/>
          </a:xfrm>
          <a:prstGeom prst="rect">
            <a:avLst/>
          </a:prstGeom>
          <a:noFill/>
        </p:spPr>
        <p:txBody>
          <a:bodyPr wrap="square" rtlCol="0">
            <a:spAutoFit/>
          </a:bodyPr>
          <a:lstStyle/>
          <a:p>
            <a:r>
              <a:rPr lang="en-US" dirty="0"/>
              <a:t>Mills et al, 2014</a:t>
            </a:r>
          </a:p>
        </p:txBody>
      </p:sp>
    </p:spTree>
    <p:extLst>
      <p:ext uri="{BB962C8B-B14F-4D97-AF65-F5344CB8AC3E}">
        <p14:creationId xmlns:p14="http://schemas.microsoft.com/office/powerpoint/2010/main" val="103720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16A7139-7A17-B746-B3F5-ADB49A1765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474" y="13173"/>
            <a:ext cx="11101138" cy="6244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8DD372-2744-8E49-A43D-073C8F75E7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66739" y="1618464"/>
            <a:ext cx="35941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BD7AB3A-47FB-754B-932B-231D8945A1E4}"/>
              </a:ext>
            </a:extLst>
          </p:cNvPr>
          <p:cNvSpPr txBox="1"/>
          <p:nvPr/>
        </p:nvSpPr>
        <p:spPr>
          <a:xfrm>
            <a:off x="7266739" y="3135368"/>
            <a:ext cx="4235450" cy="2246769"/>
          </a:xfrm>
          <a:prstGeom prst="rect">
            <a:avLst/>
          </a:prstGeom>
          <a:noFill/>
        </p:spPr>
        <p:txBody>
          <a:bodyPr wrap="square" rtlCol="0">
            <a:spAutoFit/>
          </a:bodyPr>
          <a:lstStyle/>
          <a:p>
            <a:pPr fontAlgn="base"/>
            <a:r>
              <a:rPr lang="en-US" sz="2800" dirty="0">
                <a:solidFill>
                  <a:schemeClr val="bg1"/>
                </a:solidFill>
              </a:rPr>
              <a:t>Reimagining contraceptive services ​with girls, for girls to unlock hope ​&amp;</a:t>
            </a:r>
            <a:r>
              <a:rPr lang="en-US" sz="2800" b="1" dirty="0">
                <a:solidFill>
                  <a:schemeClr val="bg1"/>
                </a:solidFill>
              </a:rPr>
              <a:t> rapid contraceptive uptake.</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62910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70E-CB33-E846-99E6-54E50AB6388E}"/>
              </a:ext>
            </a:extLst>
          </p:cNvPr>
          <p:cNvSpPr>
            <a:spLocks noGrp="1"/>
          </p:cNvSpPr>
          <p:nvPr>
            <p:ph type="title"/>
          </p:nvPr>
        </p:nvSpPr>
        <p:spPr/>
        <p:txBody>
          <a:bodyPr>
            <a:normAutofit fontScale="90000"/>
          </a:bodyPr>
          <a:lstStyle/>
          <a:p>
            <a:r>
              <a:rPr lang="en-US" dirty="0"/>
              <a:t>For teens, motherhood is a common goal that must be protected, and economic security is key</a:t>
            </a:r>
          </a:p>
        </p:txBody>
      </p:sp>
      <p:graphicFrame>
        <p:nvGraphicFramePr>
          <p:cNvPr id="5" name="Content Placeholder 2">
            <a:extLst>
              <a:ext uri="{FF2B5EF4-FFF2-40B4-BE49-F238E27FC236}">
                <a16:creationId xmlns:a16="http://schemas.microsoft.com/office/drawing/2014/main" id="{17DFEF34-5D78-7A48-B2E3-DF4F2F401A7D}"/>
              </a:ext>
            </a:extLst>
          </p:cNvPr>
          <p:cNvGraphicFramePr>
            <a:graphicFrameLocks noChangeAspect="1"/>
          </p:cNvGraphicFramePr>
          <p:nvPr>
            <p:extLst>
              <p:ext uri="{D42A27DB-BD31-4B8C-83A1-F6EECF244321}">
                <p14:modId xmlns:p14="http://schemas.microsoft.com/office/powerpoint/2010/main" val="3215265371"/>
              </p:ext>
            </p:extLst>
          </p:nvPr>
        </p:nvGraphicFramePr>
        <p:xfrm>
          <a:off x="-2286374" y="1417639"/>
          <a:ext cx="8872610" cy="452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2A602C71-EAF3-8E49-9C5F-1DE2D09D0222}"/>
              </a:ext>
            </a:extLst>
          </p:cNvPr>
          <p:cNvGraphicFramePr>
            <a:graphicFrameLocks noGrp="1"/>
          </p:cNvGraphicFramePr>
          <p:nvPr>
            <p:extLst>
              <p:ext uri="{D42A27DB-BD31-4B8C-83A1-F6EECF244321}">
                <p14:modId xmlns:p14="http://schemas.microsoft.com/office/powerpoint/2010/main" val="767245998"/>
              </p:ext>
            </p:extLst>
          </p:nvPr>
        </p:nvGraphicFramePr>
        <p:xfrm>
          <a:off x="4481848" y="2148998"/>
          <a:ext cx="7430752" cy="3362964"/>
        </p:xfrm>
        <a:graphic>
          <a:graphicData uri="http://schemas.openxmlformats.org/drawingml/2006/table">
            <a:tbl>
              <a:tblPr firstRow="1" bandRow="1">
                <a:tableStyleId>{5C22544A-7EE6-4342-B048-85BDC9FD1C3A}</a:tableStyleId>
              </a:tblPr>
              <a:tblGrid>
                <a:gridCol w="7430752">
                  <a:extLst>
                    <a:ext uri="{9D8B030D-6E8A-4147-A177-3AD203B41FA5}">
                      <a16:colId xmlns:a16="http://schemas.microsoft.com/office/drawing/2014/main" val="2245653488"/>
                    </a:ext>
                  </a:extLst>
                </a:gridCol>
              </a:tblGrid>
              <a:tr h="443654">
                <a:tc>
                  <a:txBody>
                    <a:bodyPr/>
                    <a:lstStyle/>
                    <a:p>
                      <a:r>
                        <a:rPr lang="en-US" sz="2000" dirty="0">
                          <a:solidFill>
                            <a:srgbClr val="002060"/>
                          </a:solidFill>
                        </a:rPr>
                        <a:t>Six dominant themes across all countries</a:t>
                      </a:r>
                    </a:p>
                  </a:txBody>
                  <a:tcPr>
                    <a:solidFill>
                      <a:srgbClr val="E8303B"/>
                    </a:solidFill>
                  </a:tcPr>
                </a:tc>
                <a:extLst>
                  <a:ext uri="{0D108BD9-81ED-4DB2-BD59-A6C34878D82A}">
                    <a16:rowId xmlns:a16="http://schemas.microsoft.com/office/drawing/2014/main" val="1221562943"/>
                  </a:ext>
                </a:extLst>
              </a:tr>
              <a:tr h="443654">
                <a:tc>
                  <a:txBody>
                    <a:bodyPr/>
                    <a:lstStyle/>
                    <a:p>
                      <a:r>
                        <a:rPr lang="en-US" sz="2000" dirty="0">
                          <a:solidFill>
                            <a:schemeClr val="bg1"/>
                          </a:solidFill>
                        </a:rPr>
                        <a:t>Anxiety and uncertainty about how to secure a stable future</a:t>
                      </a:r>
                    </a:p>
                  </a:txBody>
                  <a:tcPr>
                    <a:solidFill>
                      <a:schemeClr val="accent3">
                        <a:lumMod val="60000"/>
                        <a:lumOff val="40000"/>
                      </a:schemeClr>
                    </a:solidFill>
                  </a:tcPr>
                </a:tc>
                <a:extLst>
                  <a:ext uri="{0D108BD9-81ED-4DB2-BD59-A6C34878D82A}">
                    <a16:rowId xmlns:a16="http://schemas.microsoft.com/office/drawing/2014/main" val="2998823293"/>
                  </a:ext>
                </a:extLst>
              </a:tr>
              <a:tr h="443654">
                <a:tc>
                  <a:txBody>
                    <a:bodyPr/>
                    <a:lstStyle/>
                    <a:p>
                      <a:r>
                        <a:rPr lang="en-US" sz="2000" dirty="0">
                          <a:solidFill>
                            <a:schemeClr val="bg1"/>
                          </a:solidFill>
                        </a:rPr>
                        <a:t>Misalignment between sexual behavior, contraceptive use and identity</a:t>
                      </a:r>
                    </a:p>
                  </a:txBody>
                  <a:tcPr>
                    <a:solidFill>
                      <a:schemeClr val="accent5">
                        <a:lumMod val="60000"/>
                        <a:lumOff val="40000"/>
                      </a:schemeClr>
                    </a:solidFill>
                  </a:tcPr>
                </a:tc>
                <a:extLst>
                  <a:ext uri="{0D108BD9-81ED-4DB2-BD59-A6C34878D82A}">
                    <a16:rowId xmlns:a16="http://schemas.microsoft.com/office/drawing/2014/main" val="2124349844"/>
                  </a:ext>
                </a:extLst>
              </a:tr>
              <a:tr h="443654">
                <a:tc>
                  <a:txBody>
                    <a:bodyPr/>
                    <a:lstStyle/>
                    <a:p>
                      <a:r>
                        <a:rPr lang="en-US" sz="2000" dirty="0">
                          <a:solidFill>
                            <a:schemeClr val="bg1"/>
                          </a:solidFill>
                        </a:rPr>
                        <a:t>Motherhood as the achievable dream</a:t>
                      </a:r>
                    </a:p>
                  </a:txBody>
                  <a:tcPr>
                    <a:solidFill>
                      <a:srgbClr val="ED1C24"/>
                    </a:solidFill>
                  </a:tcPr>
                </a:tc>
                <a:extLst>
                  <a:ext uri="{0D108BD9-81ED-4DB2-BD59-A6C34878D82A}">
                    <a16:rowId xmlns:a16="http://schemas.microsoft.com/office/drawing/2014/main" val="3615468345"/>
                  </a:ext>
                </a:extLst>
              </a:tr>
              <a:tr h="443654">
                <a:tc>
                  <a:txBody>
                    <a:bodyPr/>
                    <a:lstStyle/>
                    <a:p>
                      <a:r>
                        <a:rPr lang="en-US" sz="2000" dirty="0">
                          <a:solidFill>
                            <a:schemeClr val="bg1"/>
                          </a:solidFill>
                        </a:rPr>
                        <a:t>Contraception as a threat to the dream of motherhood</a:t>
                      </a:r>
                    </a:p>
                  </a:txBody>
                  <a:tcPr>
                    <a:solidFill>
                      <a:schemeClr val="accent3"/>
                    </a:solidFill>
                  </a:tcPr>
                </a:tc>
                <a:extLst>
                  <a:ext uri="{0D108BD9-81ED-4DB2-BD59-A6C34878D82A}">
                    <a16:rowId xmlns:a16="http://schemas.microsoft.com/office/drawing/2014/main" val="3493606581"/>
                  </a:ext>
                </a:extLst>
              </a:tr>
              <a:tr h="443654">
                <a:tc>
                  <a:txBody>
                    <a:bodyPr/>
                    <a:lstStyle/>
                    <a:p>
                      <a:r>
                        <a:rPr lang="en-US" sz="2000" dirty="0">
                          <a:solidFill>
                            <a:schemeClr val="bg1"/>
                          </a:solidFill>
                        </a:rPr>
                        <a:t>Isolation and mistrust</a:t>
                      </a:r>
                    </a:p>
                  </a:txBody>
                  <a:tcPr>
                    <a:solidFill>
                      <a:schemeClr val="accent6"/>
                    </a:solidFill>
                  </a:tcPr>
                </a:tc>
                <a:extLst>
                  <a:ext uri="{0D108BD9-81ED-4DB2-BD59-A6C34878D82A}">
                    <a16:rowId xmlns:a16="http://schemas.microsoft.com/office/drawing/2014/main" val="4271281972"/>
                  </a:ext>
                </a:extLst>
              </a:tr>
              <a:tr h="443654">
                <a:tc>
                  <a:txBody>
                    <a:bodyPr/>
                    <a:lstStyle/>
                    <a:p>
                      <a:r>
                        <a:rPr lang="en-US" sz="2000" dirty="0">
                          <a:solidFill>
                            <a:schemeClr val="bg1"/>
                          </a:solidFill>
                        </a:rPr>
                        <a:t>Girls’ complex connections to their mothers</a:t>
                      </a:r>
                    </a:p>
                  </a:txBody>
                  <a:tcPr>
                    <a:solidFill>
                      <a:srgbClr val="00B0F0"/>
                    </a:solidFill>
                  </a:tcPr>
                </a:tc>
                <a:extLst>
                  <a:ext uri="{0D108BD9-81ED-4DB2-BD59-A6C34878D82A}">
                    <a16:rowId xmlns:a16="http://schemas.microsoft.com/office/drawing/2014/main" val="2215834167"/>
                  </a:ext>
                </a:extLst>
              </a:tr>
            </a:tbl>
          </a:graphicData>
        </a:graphic>
      </p:graphicFrame>
    </p:spTree>
    <p:extLst>
      <p:ext uri="{BB962C8B-B14F-4D97-AF65-F5344CB8AC3E}">
        <p14:creationId xmlns:p14="http://schemas.microsoft.com/office/powerpoint/2010/main" val="130855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7E314CD6-E93F-C345-9855-13917E09BEF0}"/>
              </a:ext>
            </a:extLst>
          </p:cNvPr>
          <p:cNvPicPr>
            <a:picLocks noChangeAspect="1"/>
          </p:cNvPicPr>
          <p:nvPr/>
        </p:nvPicPr>
        <p:blipFill>
          <a:blip r:embed="rId3">
            <a:alphaModFix amt="57000"/>
          </a:blip>
          <a:stretch>
            <a:fillRect/>
          </a:stretch>
        </p:blipFill>
        <p:spPr>
          <a:xfrm>
            <a:off x="-31278" y="-1"/>
            <a:ext cx="12324877" cy="7619015"/>
          </a:xfrm>
          <a:prstGeom prst="rect">
            <a:avLst/>
          </a:prstGeom>
        </p:spPr>
      </p:pic>
      <p:sp>
        <p:nvSpPr>
          <p:cNvPr id="2" name="Title 1">
            <a:extLst>
              <a:ext uri="{FF2B5EF4-FFF2-40B4-BE49-F238E27FC236}">
                <a16:creationId xmlns:a16="http://schemas.microsoft.com/office/drawing/2014/main" id="{BA12416F-6AB5-2A4F-9681-EAB94DC6D9F8}"/>
              </a:ext>
            </a:extLst>
          </p:cNvPr>
          <p:cNvSpPr>
            <a:spLocks noGrp="1"/>
          </p:cNvSpPr>
          <p:nvPr>
            <p:ph type="title"/>
          </p:nvPr>
        </p:nvSpPr>
        <p:spPr/>
        <p:txBody>
          <a:bodyPr>
            <a:normAutofit fontScale="90000"/>
          </a:bodyPr>
          <a:lstStyle/>
          <a:p>
            <a:r>
              <a:rPr lang="en-US" dirty="0">
                <a:solidFill>
                  <a:srgbClr val="002060"/>
                </a:solidFill>
              </a:rPr>
              <a:t>Smart Start</a:t>
            </a:r>
            <a:r>
              <a:rPr lang="en-US" b="0" dirty="0">
                <a:solidFill>
                  <a:srgbClr val="002060"/>
                </a:solidFill>
              </a:rPr>
              <a:t> increases uptake of contraception </a:t>
            </a:r>
            <a:br>
              <a:rPr lang="en-US" b="0" dirty="0">
                <a:solidFill>
                  <a:srgbClr val="002060"/>
                </a:solidFill>
              </a:rPr>
            </a:br>
            <a:r>
              <a:rPr lang="en-US" b="0" dirty="0">
                <a:solidFill>
                  <a:srgbClr val="002060"/>
                </a:solidFill>
              </a:rPr>
              <a:t>via financial planning</a:t>
            </a:r>
            <a:endParaRPr lang="en-US" dirty="0">
              <a:solidFill>
                <a:srgbClr val="002060"/>
              </a:solidFill>
            </a:endParaRPr>
          </a:p>
        </p:txBody>
      </p:sp>
      <p:sp>
        <p:nvSpPr>
          <p:cNvPr id="28" name="Rectangle 27">
            <a:extLst>
              <a:ext uri="{FF2B5EF4-FFF2-40B4-BE49-F238E27FC236}">
                <a16:creationId xmlns:a16="http://schemas.microsoft.com/office/drawing/2014/main" id="{8687B282-119F-A441-B7C0-1F29DAC0D6E1}"/>
              </a:ext>
            </a:extLst>
          </p:cNvPr>
          <p:cNvSpPr>
            <a:spLocks/>
          </p:cNvSpPr>
          <p:nvPr/>
        </p:nvSpPr>
        <p:spPr>
          <a:xfrm>
            <a:off x="407559" y="1701800"/>
            <a:ext cx="11441541" cy="677108"/>
          </a:xfrm>
          <a:prstGeom prst="rect">
            <a:avLst/>
          </a:prstGeom>
        </p:spPr>
        <p:txBody>
          <a:bodyPr wrap="square">
            <a:spAutoFit/>
          </a:bodyPr>
          <a:lstStyle/>
          <a:p>
            <a:pPr algn="r"/>
            <a:r>
              <a:rPr lang="en-US" sz="3800" b="1" dirty="0">
                <a:solidFill>
                  <a:srgbClr val="F18903"/>
                </a:solidFill>
                <a:latin typeface="Roboto Light" charset="0"/>
                <a:ea typeface="Roboto Light" charset="0"/>
                <a:cs typeface="Roboto Light" charset="0"/>
              </a:rPr>
              <a:t>January 2018 - May 2019</a:t>
            </a:r>
            <a:endParaRPr lang="ru-RU" sz="3800" b="1" dirty="0">
              <a:solidFill>
                <a:srgbClr val="F18903"/>
              </a:solidFill>
              <a:latin typeface="Roboto Light" charset="0"/>
              <a:ea typeface="Roboto Light" charset="0"/>
              <a:cs typeface="Roboto Light" charset="0"/>
            </a:endParaRPr>
          </a:p>
        </p:txBody>
      </p:sp>
      <p:grpSp>
        <p:nvGrpSpPr>
          <p:cNvPr id="29" name="Group 28">
            <a:extLst>
              <a:ext uri="{FF2B5EF4-FFF2-40B4-BE49-F238E27FC236}">
                <a16:creationId xmlns:a16="http://schemas.microsoft.com/office/drawing/2014/main" id="{C92EBFCD-FC4E-A040-8FD6-59CFAE43DACB}"/>
              </a:ext>
            </a:extLst>
          </p:cNvPr>
          <p:cNvGrpSpPr/>
          <p:nvPr/>
        </p:nvGrpSpPr>
        <p:grpSpPr>
          <a:xfrm>
            <a:off x="292100" y="2532796"/>
            <a:ext cx="2565400" cy="2623403"/>
            <a:chOff x="3519873" y="4997450"/>
            <a:chExt cx="3256590" cy="3256590"/>
          </a:xfrm>
        </p:grpSpPr>
        <p:grpSp>
          <p:nvGrpSpPr>
            <p:cNvPr id="30" name="Group 29">
              <a:extLst>
                <a:ext uri="{FF2B5EF4-FFF2-40B4-BE49-F238E27FC236}">
                  <a16:creationId xmlns:a16="http://schemas.microsoft.com/office/drawing/2014/main" id="{5F711981-8510-D04B-9C3A-ED452B680D1C}"/>
                </a:ext>
              </a:extLst>
            </p:cNvPr>
            <p:cNvGrpSpPr/>
            <p:nvPr/>
          </p:nvGrpSpPr>
          <p:grpSpPr>
            <a:xfrm>
              <a:off x="3519873" y="4997450"/>
              <a:ext cx="3256590" cy="3256590"/>
              <a:chOff x="3283898" y="4997450"/>
              <a:chExt cx="3256590" cy="3256590"/>
            </a:xfrm>
          </p:grpSpPr>
          <p:sp>
            <p:nvSpPr>
              <p:cNvPr id="32" name="Partial Circle 37">
                <a:extLst>
                  <a:ext uri="{FF2B5EF4-FFF2-40B4-BE49-F238E27FC236}">
                    <a16:creationId xmlns:a16="http://schemas.microsoft.com/office/drawing/2014/main" id="{D3059C0F-2ACB-AE49-BF02-AA96D72A701E}"/>
                  </a:ext>
                </a:extLst>
              </p:cNvPr>
              <p:cNvSpPr/>
              <p:nvPr/>
            </p:nvSpPr>
            <p:spPr>
              <a:xfrm>
                <a:off x="3283898" y="4997450"/>
                <a:ext cx="3256590" cy="3256590"/>
              </a:xfrm>
              <a:prstGeom prst="pie">
                <a:avLst>
                  <a:gd name="adj1" fmla="val 16256961"/>
                  <a:gd name="adj2" fmla="val 14190074"/>
                </a:avLst>
              </a:prstGeom>
              <a:solidFill>
                <a:srgbClr val="F189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arlow" panose="00000500000000000000" pitchFamily="2" charset="0"/>
                  </a:rPr>
                  <a:t> </a:t>
                </a:r>
                <a:endParaRPr lang="ru-RU">
                  <a:solidFill>
                    <a:schemeClr val="tx1"/>
                  </a:solidFill>
                </a:endParaRPr>
              </a:p>
            </p:txBody>
          </p:sp>
          <p:sp>
            <p:nvSpPr>
              <p:cNvPr id="33" name="Oval 32">
                <a:extLst>
                  <a:ext uri="{FF2B5EF4-FFF2-40B4-BE49-F238E27FC236}">
                    <a16:creationId xmlns:a16="http://schemas.microsoft.com/office/drawing/2014/main" id="{125E2D3B-378B-964E-8996-673AFA94E74C}"/>
                  </a:ext>
                </a:extLst>
              </p:cNvPr>
              <p:cNvSpPr/>
              <p:nvPr/>
            </p:nvSpPr>
            <p:spPr>
              <a:xfrm>
                <a:off x="3369658" y="5083210"/>
                <a:ext cx="3085070" cy="30850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Barlow" panose="00000500000000000000" pitchFamily="2" charset="0"/>
                  </a:rPr>
                  <a:t> </a:t>
                </a:r>
                <a:endParaRPr lang="ru-RU" sz="1600"/>
              </a:p>
            </p:txBody>
          </p:sp>
        </p:grpSp>
        <p:sp>
          <p:nvSpPr>
            <p:cNvPr id="31" name="Rectangle 30">
              <a:extLst>
                <a:ext uri="{FF2B5EF4-FFF2-40B4-BE49-F238E27FC236}">
                  <a16:creationId xmlns:a16="http://schemas.microsoft.com/office/drawing/2014/main" id="{E60812E4-7AE7-1442-B4D1-64727BB02EDA}"/>
                </a:ext>
              </a:extLst>
            </p:cNvPr>
            <p:cNvSpPr/>
            <p:nvPr/>
          </p:nvSpPr>
          <p:spPr>
            <a:xfrm>
              <a:off x="3920841" y="6126656"/>
              <a:ext cx="2454654" cy="1031567"/>
            </a:xfrm>
            <a:prstGeom prst="rect">
              <a:avLst/>
            </a:prstGeom>
          </p:spPr>
          <p:txBody>
            <a:bodyPr wrap="none">
              <a:spAutoFit/>
            </a:bodyPr>
            <a:lstStyle/>
            <a:p>
              <a:pPr algn="ctr"/>
              <a:r>
                <a:rPr lang="en-US" sz="2400" b="1" dirty="0">
                  <a:latin typeface="Montserrat" charset="0"/>
                  <a:ea typeface="Montserrat" charset="0"/>
                  <a:cs typeface="Montserrat" charset="0"/>
                </a:rPr>
                <a:t>624</a:t>
              </a:r>
            </a:p>
            <a:p>
              <a:pPr algn="ctr"/>
              <a:r>
                <a:rPr lang="en-US" sz="2000" b="1" dirty="0">
                  <a:latin typeface="Montserrat" charset="0"/>
                  <a:ea typeface="Montserrat" charset="0"/>
                  <a:cs typeface="Montserrat" charset="0"/>
                </a:rPr>
                <a:t>Sites</a:t>
              </a:r>
              <a:r>
                <a:rPr lang="en-US" sz="2400" b="1" dirty="0">
                  <a:latin typeface="Montserrat" charset="0"/>
                  <a:ea typeface="Montserrat" charset="0"/>
                  <a:cs typeface="Montserrat" charset="0"/>
                </a:rPr>
                <a:t> activated</a:t>
              </a:r>
            </a:p>
          </p:txBody>
        </p:sp>
      </p:grpSp>
      <p:sp>
        <p:nvSpPr>
          <p:cNvPr id="34" name="Rectangle 33">
            <a:extLst>
              <a:ext uri="{FF2B5EF4-FFF2-40B4-BE49-F238E27FC236}">
                <a16:creationId xmlns:a16="http://schemas.microsoft.com/office/drawing/2014/main" id="{DEC67221-0D93-154B-87E2-45CE8328C6D2}"/>
              </a:ext>
            </a:extLst>
          </p:cNvPr>
          <p:cNvSpPr/>
          <p:nvPr/>
        </p:nvSpPr>
        <p:spPr>
          <a:xfrm>
            <a:off x="-114300" y="5249836"/>
            <a:ext cx="3237541" cy="646331"/>
          </a:xfrm>
          <a:prstGeom prst="rect">
            <a:avLst/>
          </a:prstGeom>
        </p:spPr>
        <p:txBody>
          <a:bodyPr wrap="square">
            <a:spAutoFit/>
          </a:bodyPr>
          <a:lstStyle/>
          <a:p>
            <a:pPr algn="ctr"/>
            <a:r>
              <a:rPr lang="en-US" dirty="0">
                <a:solidFill>
                  <a:schemeClr val="tx1">
                    <a:lumMod val="75000"/>
                    <a:lumOff val="25000"/>
                  </a:schemeClr>
                </a:solidFill>
                <a:latin typeface="Roboto Light" charset="0"/>
                <a:ea typeface="Roboto Light" charset="0"/>
                <a:cs typeface="Roboto Light" charset="0"/>
              </a:rPr>
              <a:t>Host Smart Start programming.</a:t>
            </a:r>
          </a:p>
        </p:txBody>
      </p:sp>
      <p:grpSp>
        <p:nvGrpSpPr>
          <p:cNvPr id="35" name="Group 34">
            <a:extLst>
              <a:ext uri="{FF2B5EF4-FFF2-40B4-BE49-F238E27FC236}">
                <a16:creationId xmlns:a16="http://schemas.microsoft.com/office/drawing/2014/main" id="{14DF60EA-0F28-DA40-8219-652D4D3A04C2}"/>
              </a:ext>
            </a:extLst>
          </p:cNvPr>
          <p:cNvGrpSpPr/>
          <p:nvPr/>
        </p:nvGrpSpPr>
        <p:grpSpPr>
          <a:xfrm>
            <a:off x="3114701" y="2563683"/>
            <a:ext cx="2565401" cy="2592516"/>
            <a:chOff x="3519873" y="4997450"/>
            <a:chExt cx="3256590" cy="3256590"/>
          </a:xfrm>
        </p:grpSpPr>
        <p:grpSp>
          <p:nvGrpSpPr>
            <p:cNvPr id="36" name="Group 35">
              <a:extLst>
                <a:ext uri="{FF2B5EF4-FFF2-40B4-BE49-F238E27FC236}">
                  <a16:creationId xmlns:a16="http://schemas.microsoft.com/office/drawing/2014/main" id="{2C477B15-7C7D-974D-8CF9-F6B08D0B5BEA}"/>
                </a:ext>
              </a:extLst>
            </p:cNvPr>
            <p:cNvGrpSpPr/>
            <p:nvPr/>
          </p:nvGrpSpPr>
          <p:grpSpPr>
            <a:xfrm>
              <a:off x="3519873" y="4997450"/>
              <a:ext cx="3256590" cy="3256590"/>
              <a:chOff x="3283898" y="4997450"/>
              <a:chExt cx="3256590" cy="3256590"/>
            </a:xfrm>
          </p:grpSpPr>
          <p:sp>
            <p:nvSpPr>
              <p:cNvPr id="38" name="Partial Circle 37">
                <a:extLst>
                  <a:ext uri="{FF2B5EF4-FFF2-40B4-BE49-F238E27FC236}">
                    <a16:creationId xmlns:a16="http://schemas.microsoft.com/office/drawing/2014/main" id="{58EF5947-D466-AA47-84CB-6A6C0F971D1D}"/>
                  </a:ext>
                </a:extLst>
              </p:cNvPr>
              <p:cNvSpPr/>
              <p:nvPr/>
            </p:nvSpPr>
            <p:spPr>
              <a:xfrm>
                <a:off x="3283898" y="4997450"/>
                <a:ext cx="3256590" cy="3256590"/>
              </a:xfrm>
              <a:prstGeom prst="pie">
                <a:avLst>
                  <a:gd name="adj1" fmla="val 16256961"/>
                  <a:gd name="adj2" fmla="val 14190074"/>
                </a:avLst>
              </a:prstGeom>
              <a:solidFill>
                <a:srgbClr val="F189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arlow" panose="00000500000000000000" pitchFamily="2" charset="0"/>
                  </a:rPr>
                  <a:t> </a:t>
                </a:r>
                <a:endParaRPr lang="ru-RU">
                  <a:solidFill>
                    <a:schemeClr val="tx1"/>
                  </a:solidFill>
                </a:endParaRPr>
              </a:p>
            </p:txBody>
          </p:sp>
          <p:sp>
            <p:nvSpPr>
              <p:cNvPr id="39" name="Oval 38">
                <a:extLst>
                  <a:ext uri="{FF2B5EF4-FFF2-40B4-BE49-F238E27FC236}">
                    <a16:creationId xmlns:a16="http://schemas.microsoft.com/office/drawing/2014/main" id="{31D3AC99-2FD9-8047-BB80-2EA7B1D5E4E8}"/>
                  </a:ext>
                </a:extLst>
              </p:cNvPr>
              <p:cNvSpPr/>
              <p:nvPr/>
            </p:nvSpPr>
            <p:spPr>
              <a:xfrm>
                <a:off x="3369658" y="5083210"/>
                <a:ext cx="3085070" cy="30850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panose="00000500000000000000" pitchFamily="2" charset="0"/>
                  </a:rPr>
                  <a:t> </a:t>
                </a:r>
                <a:endParaRPr lang="ru-RU"/>
              </a:p>
            </p:txBody>
          </p:sp>
        </p:grpSp>
        <p:sp>
          <p:nvSpPr>
            <p:cNvPr id="37" name="Rectangle 36">
              <a:extLst>
                <a:ext uri="{FF2B5EF4-FFF2-40B4-BE49-F238E27FC236}">
                  <a16:creationId xmlns:a16="http://schemas.microsoft.com/office/drawing/2014/main" id="{9789EBFD-8734-D344-B077-255E9B85588C}"/>
                </a:ext>
              </a:extLst>
            </p:cNvPr>
            <p:cNvSpPr/>
            <p:nvPr/>
          </p:nvSpPr>
          <p:spPr>
            <a:xfrm>
              <a:off x="4400280" y="6364136"/>
              <a:ext cx="1468789" cy="559705"/>
            </a:xfrm>
            <a:prstGeom prst="rect">
              <a:avLst/>
            </a:prstGeom>
          </p:spPr>
          <p:txBody>
            <a:bodyPr wrap="square">
              <a:spAutoFit/>
            </a:bodyPr>
            <a:lstStyle/>
            <a:p>
              <a:pPr algn="ctr"/>
              <a:r>
                <a:rPr lang="en-US" sz="2400" b="1" dirty="0">
                  <a:latin typeface="Montserrat" charset="0"/>
                  <a:ea typeface="Montserrat" charset="0"/>
                  <a:cs typeface="Montserrat" charset="0"/>
                </a:rPr>
                <a:t>21,450</a:t>
              </a:r>
            </a:p>
          </p:txBody>
        </p:sp>
      </p:grpSp>
      <p:sp>
        <p:nvSpPr>
          <p:cNvPr id="40" name="Rectangle 39">
            <a:extLst>
              <a:ext uri="{FF2B5EF4-FFF2-40B4-BE49-F238E27FC236}">
                <a16:creationId xmlns:a16="http://schemas.microsoft.com/office/drawing/2014/main" id="{51553CC0-C8A1-1E4A-8E40-0C19962494E6}"/>
              </a:ext>
            </a:extLst>
          </p:cNvPr>
          <p:cNvSpPr/>
          <p:nvPr/>
        </p:nvSpPr>
        <p:spPr>
          <a:xfrm>
            <a:off x="2171700" y="5243510"/>
            <a:ext cx="4350624" cy="646331"/>
          </a:xfrm>
          <a:prstGeom prst="rect">
            <a:avLst/>
          </a:prstGeom>
        </p:spPr>
        <p:txBody>
          <a:bodyPr wrap="square">
            <a:spAutoFit/>
          </a:bodyPr>
          <a:lstStyle/>
          <a:p>
            <a:pPr algn="ctr"/>
            <a:r>
              <a:rPr lang="en-US" dirty="0">
                <a:solidFill>
                  <a:schemeClr val="tx1">
                    <a:lumMod val="75000"/>
                    <a:lumOff val="25000"/>
                  </a:schemeClr>
                </a:solidFill>
                <a:latin typeface="Roboto Light" charset="0"/>
                <a:ea typeface="Roboto Light" charset="0"/>
                <a:cs typeface="Roboto Light" charset="0"/>
              </a:rPr>
              <a:t>Adopters of </a:t>
            </a:r>
          </a:p>
          <a:p>
            <a:pPr algn="ctr"/>
            <a:r>
              <a:rPr lang="en-US" dirty="0">
                <a:solidFill>
                  <a:schemeClr val="tx1">
                    <a:lumMod val="75000"/>
                    <a:lumOff val="25000"/>
                  </a:schemeClr>
                </a:solidFill>
                <a:latin typeface="Roboto Light" charset="0"/>
                <a:ea typeface="Roboto Light" charset="0"/>
                <a:cs typeface="Roboto Light" charset="0"/>
              </a:rPr>
              <a:t>modern contraception.</a:t>
            </a:r>
          </a:p>
        </p:txBody>
      </p:sp>
      <p:grpSp>
        <p:nvGrpSpPr>
          <p:cNvPr id="41" name="Group 40">
            <a:extLst>
              <a:ext uri="{FF2B5EF4-FFF2-40B4-BE49-F238E27FC236}">
                <a16:creationId xmlns:a16="http://schemas.microsoft.com/office/drawing/2014/main" id="{96C045EF-E620-3E44-B823-EDDC78932B79}"/>
              </a:ext>
            </a:extLst>
          </p:cNvPr>
          <p:cNvGrpSpPr/>
          <p:nvPr/>
        </p:nvGrpSpPr>
        <p:grpSpPr>
          <a:xfrm>
            <a:off x="5813037" y="2563683"/>
            <a:ext cx="2695964" cy="2623403"/>
            <a:chOff x="8179071" y="4997450"/>
            <a:chExt cx="3256590" cy="3256590"/>
          </a:xfrm>
        </p:grpSpPr>
        <p:grpSp>
          <p:nvGrpSpPr>
            <p:cNvPr id="42" name="Group 41">
              <a:extLst>
                <a:ext uri="{FF2B5EF4-FFF2-40B4-BE49-F238E27FC236}">
                  <a16:creationId xmlns:a16="http://schemas.microsoft.com/office/drawing/2014/main" id="{C9A82EA5-5B1D-4D49-8F27-8B6C32F5293F}"/>
                </a:ext>
              </a:extLst>
            </p:cNvPr>
            <p:cNvGrpSpPr/>
            <p:nvPr/>
          </p:nvGrpSpPr>
          <p:grpSpPr>
            <a:xfrm>
              <a:off x="8179071" y="4997450"/>
              <a:ext cx="3256590" cy="3256590"/>
              <a:chOff x="3283898" y="4997450"/>
              <a:chExt cx="3256590" cy="3256590"/>
            </a:xfrm>
          </p:grpSpPr>
          <p:sp>
            <p:nvSpPr>
              <p:cNvPr id="44" name="Partial Circle 42">
                <a:extLst>
                  <a:ext uri="{FF2B5EF4-FFF2-40B4-BE49-F238E27FC236}">
                    <a16:creationId xmlns:a16="http://schemas.microsoft.com/office/drawing/2014/main" id="{B3D5B43D-BF90-5449-8E82-4E3FBDA42B8C}"/>
                  </a:ext>
                </a:extLst>
              </p:cNvPr>
              <p:cNvSpPr/>
              <p:nvPr/>
            </p:nvSpPr>
            <p:spPr>
              <a:xfrm>
                <a:off x="3283898" y="4997450"/>
                <a:ext cx="3256590" cy="3256590"/>
              </a:xfrm>
              <a:prstGeom prst="pie">
                <a:avLst>
                  <a:gd name="adj1" fmla="val 16273332"/>
                  <a:gd name="adj2" fmla="val 7786953"/>
                </a:avLst>
              </a:prstGeom>
              <a:solidFill>
                <a:srgbClr val="F189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arlow" panose="00000500000000000000" pitchFamily="2" charset="0"/>
                  </a:rPr>
                  <a:t> </a:t>
                </a:r>
                <a:endParaRPr lang="ru-RU">
                  <a:solidFill>
                    <a:schemeClr val="tx1"/>
                  </a:solidFill>
                </a:endParaRPr>
              </a:p>
            </p:txBody>
          </p:sp>
          <p:sp>
            <p:nvSpPr>
              <p:cNvPr id="45" name="Oval 44">
                <a:extLst>
                  <a:ext uri="{FF2B5EF4-FFF2-40B4-BE49-F238E27FC236}">
                    <a16:creationId xmlns:a16="http://schemas.microsoft.com/office/drawing/2014/main" id="{18E81E0A-D34E-214C-8216-C3734EF5C719}"/>
                  </a:ext>
                </a:extLst>
              </p:cNvPr>
              <p:cNvSpPr/>
              <p:nvPr/>
            </p:nvSpPr>
            <p:spPr>
              <a:xfrm>
                <a:off x="3369658" y="5083210"/>
                <a:ext cx="3085070" cy="30850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panose="00000500000000000000" pitchFamily="2" charset="0"/>
                  </a:rPr>
                  <a:t> </a:t>
                </a:r>
                <a:endParaRPr lang="ru-RU"/>
              </a:p>
            </p:txBody>
          </p:sp>
        </p:grpSp>
        <p:sp>
          <p:nvSpPr>
            <p:cNvPr id="43" name="Rectangle 42">
              <a:extLst>
                <a:ext uri="{FF2B5EF4-FFF2-40B4-BE49-F238E27FC236}">
                  <a16:creationId xmlns:a16="http://schemas.microsoft.com/office/drawing/2014/main" id="{FB9755DB-1FE7-9749-B15C-1167AF49D10D}"/>
                </a:ext>
              </a:extLst>
            </p:cNvPr>
            <p:cNvSpPr/>
            <p:nvPr/>
          </p:nvSpPr>
          <p:spPr>
            <a:xfrm>
              <a:off x="9372460" y="6364135"/>
              <a:ext cx="869809" cy="573093"/>
            </a:xfrm>
            <a:prstGeom prst="rect">
              <a:avLst/>
            </a:prstGeom>
          </p:spPr>
          <p:txBody>
            <a:bodyPr wrap="none">
              <a:spAutoFit/>
            </a:bodyPr>
            <a:lstStyle/>
            <a:p>
              <a:pPr algn="ctr"/>
              <a:r>
                <a:rPr lang="en-US" sz="2400" b="1" dirty="0">
                  <a:latin typeface="Montserrat" charset="0"/>
                  <a:ea typeface="Montserrat" charset="0"/>
                  <a:cs typeface="Montserrat" charset="0"/>
                </a:rPr>
                <a:t>76%</a:t>
              </a:r>
            </a:p>
          </p:txBody>
        </p:sp>
      </p:grpSp>
      <p:sp>
        <p:nvSpPr>
          <p:cNvPr id="51" name="Rectangle 50">
            <a:extLst>
              <a:ext uri="{FF2B5EF4-FFF2-40B4-BE49-F238E27FC236}">
                <a16:creationId xmlns:a16="http://schemas.microsoft.com/office/drawing/2014/main" id="{C435D54B-11CA-A147-B712-9E24EEF1E15E}"/>
              </a:ext>
            </a:extLst>
          </p:cNvPr>
          <p:cNvSpPr/>
          <p:nvPr/>
        </p:nvSpPr>
        <p:spPr>
          <a:xfrm>
            <a:off x="4985706" y="5220313"/>
            <a:ext cx="4350624" cy="646331"/>
          </a:xfrm>
          <a:prstGeom prst="rect">
            <a:avLst/>
          </a:prstGeom>
        </p:spPr>
        <p:txBody>
          <a:bodyPr wrap="square">
            <a:spAutoFit/>
          </a:bodyPr>
          <a:lstStyle/>
          <a:p>
            <a:pPr algn="ctr"/>
            <a:r>
              <a:rPr lang="en-US" dirty="0">
                <a:solidFill>
                  <a:schemeClr val="tx1">
                    <a:lumMod val="75000"/>
                    <a:lumOff val="25000"/>
                  </a:schemeClr>
                </a:solidFill>
                <a:latin typeface="Roboto Light" charset="0"/>
                <a:ea typeface="Roboto Light" charset="0"/>
                <a:cs typeface="Roboto Light" charset="0"/>
              </a:rPr>
              <a:t>% who adopt modern contraception</a:t>
            </a:r>
          </a:p>
          <a:p>
            <a:pPr algn="ctr"/>
            <a:r>
              <a:rPr lang="en-US" dirty="0">
                <a:solidFill>
                  <a:schemeClr val="tx1">
                    <a:lumMod val="75000"/>
                    <a:lumOff val="25000"/>
                  </a:schemeClr>
                </a:solidFill>
                <a:latin typeface="Roboto Light" charset="0"/>
                <a:ea typeface="Roboto Light" charset="0"/>
                <a:cs typeface="Roboto Light" charset="0"/>
              </a:rPr>
              <a:t>after A360 contact</a:t>
            </a:r>
          </a:p>
        </p:txBody>
      </p:sp>
      <p:grpSp>
        <p:nvGrpSpPr>
          <p:cNvPr id="52" name="Group 51">
            <a:extLst>
              <a:ext uri="{FF2B5EF4-FFF2-40B4-BE49-F238E27FC236}">
                <a16:creationId xmlns:a16="http://schemas.microsoft.com/office/drawing/2014/main" id="{D315A800-58B0-DF43-BA4F-1F02C25B644F}"/>
              </a:ext>
            </a:extLst>
          </p:cNvPr>
          <p:cNvGrpSpPr/>
          <p:nvPr/>
        </p:nvGrpSpPr>
        <p:grpSpPr>
          <a:xfrm>
            <a:off x="9040043" y="2590990"/>
            <a:ext cx="2695964" cy="2623403"/>
            <a:chOff x="12838269" y="4997450"/>
            <a:chExt cx="3256590" cy="3256590"/>
          </a:xfrm>
        </p:grpSpPr>
        <p:grpSp>
          <p:nvGrpSpPr>
            <p:cNvPr id="53" name="Group 52">
              <a:extLst>
                <a:ext uri="{FF2B5EF4-FFF2-40B4-BE49-F238E27FC236}">
                  <a16:creationId xmlns:a16="http://schemas.microsoft.com/office/drawing/2014/main" id="{87C8CFD2-B0DE-984B-BB64-E5A677ADD2E5}"/>
                </a:ext>
              </a:extLst>
            </p:cNvPr>
            <p:cNvGrpSpPr/>
            <p:nvPr/>
          </p:nvGrpSpPr>
          <p:grpSpPr>
            <a:xfrm>
              <a:off x="12838269" y="4997450"/>
              <a:ext cx="3256590" cy="3256590"/>
              <a:chOff x="3283898" y="4997450"/>
              <a:chExt cx="3256590" cy="3256590"/>
            </a:xfrm>
          </p:grpSpPr>
          <p:sp>
            <p:nvSpPr>
              <p:cNvPr id="55" name="Partial Circle 48">
                <a:extLst>
                  <a:ext uri="{FF2B5EF4-FFF2-40B4-BE49-F238E27FC236}">
                    <a16:creationId xmlns:a16="http://schemas.microsoft.com/office/drawing/2014/main" id="{2BC9B0DF-2882-324D-BB2D-5DAC1E2C13B3}"/>
                  </a:ext>
                </a:extLst>
              </p:cNvPr>
              <p:cNvSpPr/>
              <p:nvPr/>
            </p:nvSpPr>
            <p:spPr>
              <a:xfrm>
                <a:off x="3283898" y="4997450"/>
                <a:ext cx="3256590" cy="3256590"/>
              </a:xfrm>
              <a:prstGeom prst="pie">
                <a:avLst>
                  <a:gd name="adj1" fmla="val 16089831"/>
                  <a:gd name="adj2" fmla="val 11715986"/>
                </a:avLst>
              </a:prstGeom>
              <a:solidFill>
                <a:srgbClr val="F189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arlow" panose="00000500000000000000" pitchFamily="2" charset="0"/>
                  </a:rPr>
                  <a:t> </a:t>
                </a:r>
                <a:endParaRPr lang="ru-RU">
                  <a:solidFill>
                    <a:schemeClr val="tx1"/>
                  </a:solidFill>
                </a:endParaRPr>
              </a:p>
            </p:txBody>
          </p:sp>
          <p:sp>
            <p:nvSpPr>
              <p:cNvPr id="56" name="Oval 55">
                <a:extLst>
                  <a:ext uri="{FF2B5EF4-FFF2-40B4-BE49-F238E27FC236}">
                    <a16:creationId xmlns:a16="http://schemas.microsoft.com/office/drawing/2014/main" id="{DE2F40AB-379A-C348-95AC-8FE186101DF4}"/>
                  </a:ext>
                </a:extLst>
              </p:cNvPr>
              <p:cNvSpPr/>
              <p:nvPr/>
            </p:nvSpPr>
            <p:spPr>
              <a:xfrm>
                <a:off x="3369658" y="5083210"/>
                <a:ext cx="3085070" cy="30850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panose="00000500000000000000" pitchFamily="2" charset="0"/>
                  </a:rPr>
                  <a:t> </a:t>
                </a:r>
                <a:endParaRPr lang="ru-RU"/>
              </a:p>
            </p:txBody>
          </p:sp>
        </p:grpSp>
        <p:sp>
          <p:nvSpPr>
            <p:cNvPr id="54" name="Rectangle 53">
              <a:extLst>
                <a:ext uri="{FF2B5EF4-FFF2-40B4-BE49-F238E27FC236}">
                  <a16:creationId xmlns:a16="http://schemas.microsoft.com/office/drawing/2014/main" id="{E3EC4E65-5CD1-8445-A9F1-2ACAF78C7D41}"/>
                </a:ext>
              </a:extLst>
            </p:cNvPr>
            <p:cNvSpPr/>
            <p:nvPr/>
          </p:nvSpPr>
          <p:spPr>
            <a:xfrm>
              <a:off x="13873761" y="6342854"/>
              <a:ext cx="1326206" cy="573093"/>
            </a:xfrm>
            <a:prstGeom prst="rect">
              <a:avLst/>
            </a:prstGeom>
          </p:spPr>
          <p:txBody>
            <a:bodyPr wrap="square">
              <a:spAutoFit/>
            </a:bodyPr>
            <a:lstStyle/>
            <a:p>
              <a:pPr algn="ctr"/>
              <a:r>
                <a:rPr lang="en-US" sz="2400" b="1" dirty="0">
                  <a:latin typeface="Montserrat" charset="0"/>
                  <a:ea typeface="Montserrat" charset="0"/>
                  <a:cs typeface="Montserrat" charset="0"/>
                </a:rPr>
                <a:t>22%</a:t>
              </a:r>
            </a:p>
          </p:txBody>
        </p:sp>
      </p:grpSp>
      <p:sp>
        <p:nvSpPr>
          <p:cNvPr id="57" name="Rectangle 56">
            <a:extLst>
              <a:ext uri="{FF2B5EF4-FFF2-40B4-BE49-F238E27FC236}">
                <a16:creationId xmlns:a16="http://schemas.microsoft.com/office/drawing/2014/main" id="{471B847C-5558-6D40-A86A-7AE3CFE82F5B}"/>
              </a:ext>
            </a:extLst>
          </p:cNvPr>
          <p:cNvSpPr/>
          <p:nvPr/>
        </p:nvSpPr>
        <p:spPr>
          <a:xfrm>
            <a:off x="8260476" y="5342344"/>
            <a:ext cx="4350624" cy="369332"/>
          </a:xfrm>
          <a:prstGeom prst="rect">
            <a:avLst/>
          </a:prstGeom>
        </p:spPr>
        <p:txBody>
          <a:bodyPr wrap="square">
            <a:spAutoFit/>
          </a:bodyPr>
          <a:lstStyle/>
          <a:p>
            <a:pPr algn="ctr"/>
            <a:r>
              <a:rPr lang="en-US" dirty="0">
                <a:solidFill>
                  <a:schemeClr val="tx1">
                    <a:lumMod val="75000"/>
                    <a:lumOff val="25000"/>
                  </a:schemeClr>
                </a:solidFill>
                <a:latin typeface="Roboto Light" charset="0"/>
                <a:ea typeface="Roboto Light" charset="0"/>
                <a:cs typeface="Roboto Light" charset="0"/>
              </a:rPr>
              <a:t>% who choose a LARC</a:t>
            </a:r>
          </a:p>
        </p:txBody>
      </p:sp>
    </p:spTree>
    <p:extLst>
      <p:ext uri="{BB962C8B-B14F-4D97-AF65-F5344CB8AC3E}">
        <p14:creationId xmlns:p14="http://schemas.microsoft.com/office/powerpoint/2010/main" val="286808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27A1-1B2F-2E43-B80C-C1A9A648DB20}"/>
              </a:ext>
            </a:extLst>
          </p:cNvPr>
          <p:cNvSpPr>
            <a:spLocks noGrp="1"/>
          </p:cNvSpPr>
          <p:nvPr>
            <p:ph type="title"/>
          </p:nvPr>
        </p:nvSpPr>
        <p:spPr>
          <a:xfrm>
            <a:off x="415499" y="173039"/>
            <a:ext cx="10691084" cy="1143000"/>
          </a:xfrm>
        </p:spPr>
        <p:txBody>
          <a:bodyPr>
            <a:normAutofit fontScale="90000"/>
          </a:bodyPr>
          <a:lstStyle/>
          <a:p>
            <a:pPr algn="l"/>
            <a:r>
              <a:rPr lang="en-US" dirty="0"/>
              <a:t>Breaking the Cycle: Understanding HIV prevention from a teen’s perspective</a:t>
            </a:r>
          </a:p>
        </p:txBody>
      </p:sp>
      <p:sp>
        <p:nvSpPr>
          <p:cNvPr id="3" name="Google Shape;683;p44">
            <a:extLst>
              <a:ext uri="{FF2B5EF4-FFF2-40B4-BE49-F238E27FC236}">
                <a16:creationId xmlns:a16="http://schemas.microsoft.com/office/drawing/2014/main" id="{967DDFFF-36B8-B244-83E9-1D5A6F73A9F0}"/>
              </a:ext>
            </a:extLst>
          </p:cNvPr>
          <p:cNvSpPr txBox="1">
            <a:spLocks/>
          </p:cNvSpPr>
          <p:nvPr/>
        </p:nvSpPr>
        <p:spPr>
          <a:xfrm>
            <a:off x="415499" y="2414075"/>
            <a:ext cx="2598600" cy="2857767"/>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 sz="2000" b="1" dirty="0"/>
              <a:t>AGYW (N=1987)</a:t>
            </a:r>
            <a:endParaRPr lang="en-GB" sz="2000" dirty="0"/>
          </a:p>
          <a:p>
            <a:r>
              <a:rPr lang="en" sz="2000" b="1" i="1" dirty="0"/>
              <a:t>AG (Adolescent Girls) </a:t>
            </a:r>
            <a:r>
              <a:rPr lang="en" sz="2000" dirty="0"/>
              <a:t>Ages 15-19 years</a:t>
            </a:r>
          </a:p>
          <a:p>
            <a:endParaRPr lang="en-GB" sz="2000" dirty="0"/>
          </a:p>
          <a:p>
            <a:r>
              <a:rPr lang="en" sz="2000" b="1" i="1" dirty="0"/>
              <a:t>YW (Young Women) </a:t>
            </a:r>
            <a:r>
              <a:rPr lang="en" sz="2000" dirty="0"/>
              <a:t>Ages</a:t>
            </a:r>
            <a:r>
              <a:rPr lang="en" sz="2000" b="1" dirty="0"/>
              <a:t> </a:t>
            </a:r>
            <a:r>
              <a:rPr lang="en" sz="2000" dirty="0"/>
              <a:t>20-24 years</a:t>
            </a:r>
          </a:p>
          <a:p>
            <a:endParaRPr lang="en" sz="2000" dirty="0"/>
          </a:p>
          <a:p>
            <a:endParaRPr lang="en" sz="2000" dirty="0"/>
          </a:p>
          <a:p>
            <a:endParaRPr lang="en" sz="2000" dirty="0"/>
          </a:p>
        </p:txBody>
      </p:sp>
      <p:sp>
        <p:nvSpPr>
          <p:cNvPr id="4" name="Google Shape;686;p44">
            <a:extLst>
              <a:ext uri="{FF2B5EF4-FFF2-40B4-BE49-F238E27FC236}">
                <a16:creationId xmlns:a16="http://schemas.microsoft.com/office/drawing/2014/main" id="{416213B6-C14C-A742-9170-B9145FF9E9A3}"/>
              </a:ext>
            </a:extLst>
          </p:cNvPr>
          <p:cNvSpPr txBox="1">
            <a:spLocks/>
          </p:cNvSpPr>
          <p:nvPr/>
        </p:nvSpPr>
        <p:spPr>
          <a:xfrm>
            <a:off x="415499" y="1534107"/>
            <a:ext cx="2598600" cy="7635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 sz="2400" dirty="0">
                <a:solidFill>
                  <a:schemeClr val="tx2">
                    <a:lumMod val="60000"/>
                    <a:lumOff val="40000"/>
                  </a:schemeClr>
                </a:solidFill>
              </a:rPr>
              <a:t>High-risk</a:t>
            </a:r>
            <a:r>
              <a:rPr lang="en-GB" sz="2400" dirty="0">
                <a:solidFill>
                  <a:schemeClr val="tx2">
                    <a:lumMod val="60000"/>
                    <a:lumOff val="40000"/>
                  </a:schemeClr>
                </a:solidFill>
              </a:rPr>
              <a:t> </a:t>
            </a:r>
            <a:r>
              <a:rPr lang="en" sz="2400" dirty="0">
                <a:solidFill>
                  <a:schemeClr val="tx2">
                    <a:lumMod val="60000"/>
                    <a:lumOff val="40000"/>
                  </a:schemeClr>
                </a:solidFill>
              </a:rPr>
              <a:t>inclusion criteria</a:t>
            </a:r>
          </a:p>
        </p:txBody>
      </p:sp>
      <p:pic>
        <p:nvPicPr>
          <p:cNvPr id="5" name="Picture 4">
            <a:extLst>
              <a:ext uri="{FF2B5EF4-FFF2-40B4-BE49-F238E27FC236}">
                <a16:creationId xmlns:a16="http://schemas.microsoft.com/office/drawing/2014/main" id="{8AB16292-0D00-6046-8025-C9E5531538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5200" y="1080496"/>
            <a:ext cx="6611406" cy="5187782"/>
          </a:xfrm>
          <a:prstGeom prst="rect">
            <a:avLst/>
          </a:prstGeom>
        </p:spPr>
      </p:pic>
      <p:pic>
        <p:nvPicPr>
          <p:cNvPr id="6" name="Google Shape;142;p25" descr="Shape 62">
            <a:extLst>
              <a:ext uri="{FF2B5EF4-FFF2-40B4-BE49-F238E27FC236}">
                <a16:creationId xmlns:a16="http://schemas.microsoft.com/office/drawing/2014/main" id="{25324207-FFE3-F744-A377-7C826D15288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65118" y="6062071"/>
            <a:ext cx="1895979" cy="790770"/>
          </a:xfrm>
          <a:prstGeom prst="rect">
            <a:avLst/>
          </a:prstGeom>
          <a:noFill/>
          <a:ln>
            <a:noFill/>
          </a:ln>
        </p:spPr>
      </p:pic>
      <p:grpSp>
        <p:nvGrpSpPr>
          <p:cNvPr id="7" name="Google Shape;143;p25">
            <a:extLst>
              <a:ext uri="{FF2B5EF4-FFF2-40B4-BE49-F238E27FC236}">
                <a16:creationId xmlns:a16="http://schemas.microsoft.com/office/drawing/2014/main" id="{0A1D327E-35CA-F84B-A92F-FAEC8D72EF43}"/>
              </a:ext>
            </a:extLst>
          </p:cNvPr>
          <p:cNvGrpSpPr/>
          <p:nvPr/>
        </p:nvGrpSpPr>
        <p:grpSpPr>
          <a:xfrm>
            <a:off x="9720603" y="6165175"/>
            <a:ext cx="2494560" cy="790770"/>
            <a:chOff x="5497300" y="4344816"/>
            <a:chExt cx="2053829" cy="651619"/>
          </a:xfrm>
        </p:grpSpPr>
        <p:pic>
          <p:nvPicPr>
            <p:cNvPr id="8" name="Google Shape;144;p25" descr="Shape 60">
              <a:extLst>
                <a:ext uri="{FF2B5EF4-FFF2-40B4-BE49-F238E27FC236}">
                  <a16:creationId xmlns:a16="http://schemas.microsoft.com/office/drawing/2014/main" id="{D81EDB91-0B2B-E04E-9B51-A7D0458815D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47431" y="4499303"/>
              <a:ext cx="903698" cy="284418"/>
            </a:xfrm>
            <a:prstGeom prst="rect">
              <a:avLst/>
            </a:prstGeom>
            <a:noFill/>
            <a:ln>
              <a:noFill/>
            </a:ln>
          </p:spPr>
        </p:pic>
        <p:cxnSp>
          <p:nvCxnSpPr>
            <p:cNvPr id="9" name="Google Shape;145;p25">
              <a:extLst>
                <a:ext uri="{FF2B5EF4-FFF2-40B4-BE49-F238E27FC236}">
                  <a16:creationId xmlns:a16="http://schemas.microsoft.com/office/drawing/2014/main" id="{41A6839A-C523-0944-B758-DECF6B34DD9E}"/>
                </a:ext>
              </a:extLst>
            </p:cNvPr>
            <p:cNvCxnSpPr/>
            <p:nvPr/>
          </p:nvCxnSpPr>
          <p:spPr>
            <a:xfrm>
              <a:off x="6584825" y="4539225"/>
              <a:ext cx="0" cy="262800"/>
            </a:xfrm>
            <a:prstGeom prst="straightConnector1">
              <a:avLst/>
            </a:prstGeom>
            <a:noFill/>
            <a:ln w="9525" cap="flat" cmpd="sng">
              <a:solidFill>
                <a:srgbClr val="666666"/>
              </a:solidFill>
              <a:prstDash val="solid"/>
              <a:round/>
              <a:headEnd type="none" w="med" len="med"/>
              <a:tailEnd type="none" w="med" len="med"/>
            </a:ln>
          </p:spPr>
        </p:cxnSp>
        <p:pic>
          <p:nvPicPr>
            <p:cNvPr id="10" name="Google Shape;146;p25">
              <a:extLst>
                <a:ext uri="{FF2B5EF4-FFF2-40B4-BE49-F238E27FC236}">
                  <a16:creationId xmlns:a16="http://schemas.microsoft.com/office/drawing/2014/main" id="{8347FFA5-1BF3-8545-AB26-009A4D2A077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97300" y="4344816"/>
              <a:ext cx="1236925" cy="651619"/>
            </a:xfrm>
            <a:prstGeom prst="rect">
              <a:avLst/>
            </a:prstGeom>
            <a:noFill/>
            <a:ln>
              <a:noFill/>
            </a:ln>
          </p:spPr>
        </p:pic>
      </p:grpSp>
      <p:pic>
        <p:nvPicPr>
          <p:cNvPr id="12" name="Picture 11">
            <a:extLst>
              <a:ext uri="{FF2B5EF4-FFF2-40B4-BE49-F238E27FC236}">
                <a16:creationId xmlns:a16="http://schemas.microsoft.com/office/drawing/2014/main" id="{FDF885BD-4ABA-BB43-BB17-B607C39D62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837" y="6169576"/>
            <a:ext cx="1864663" cy="698087"/>
          </a:xfrm>
          <a:prstGeom prst="rect">
            <a:avLst/>
          </a:prstGeom>
        </p:spPr>
      </p:pic>
      <p:pic>
        <p:nvPicPr>
          <p:cNvPr id="13" name="Picture 12">
            <a:extLst>
              <a:ext uri="{FF2B5EF4-FFF2-40B4-BE49-F238E27FC236}">
                <a16:creationId xmlns:a16="http://schemas.microsoft.com/office/drawing/2014/main" id="{9C73CDE4-48AA-B340-A9DE-884F003B7F4F}"/>
              </a:ext>
            </a:extLst>
          </p:cNvPr>
          <p:cNvPicPr>
            <a:picLocks noChangeAspect="1"/>
          </p:cNvPicPr>
          <p:nvPr/>
        </p:nvPicPr>
        <p:blipFill>
          <a:blip r:embed="rId7"/>
          <a:stretch>
            <a:fillRect/>
          </a:stretch>
        </p:blipFill>
        <p:spPr>
          <a:xfrm>
            <a:off x="2061619" y="6168415"/>
            <a:ext cx="1864663" cy="699248"/>
          </a:xfrm>
          <a:prstGeom prst="rect">
            <a:avLst/>
          </a:prstGeom>
        </p:spPr>
      </p:pic>
    </p:spTree>
    <p:extLst>
      <p:ext uri="{BB962C8B-B14F-4D97-AF65-F5344CB8AC3E}">
        <p14:creationId xmlns:p14="http://schemas.microsoft.com/office/powerpoint/2010/main" val="75134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7A10E-E46C-5A45-AACF-F6F0662C4C72}"/>
              </a:ext>
            </a:extLst>
          </p:cNvPr>
          <p:cNvSpPr>
            <a:spLocks noGrp="1"/>
          </p:cNvSpPr>
          <p:nvPr>
            <p:ph type="title"/>
          </p:nvPr>
        </p:nvSpPr>
        <p:spPr/>
        <p:txBody>
          <a:bodyPr/>
          <a:lstStyle/>
          <a:p>
            <a:r>
              <a:rPr lang="en-US" dirty="0"/>
              <a:t>3 Core Insights, 3 Segments</a:t>
            </a:r>
          </a:p>
        </p:txBody>
      </p:sp>
      <p:sp>
        <p:nvSpPr>
          <p:cNvPr id="4" name="Text Placeholder 3">
            <a:extLst>
              <a:ext uri="{FF2B5EF4-FFF2-40B4-BE49-F238E27FC236}">
                <a16:creationId xmlns:a16="http://schemas.microsoft.com/office/drawing/2014/main" id="{9343FD3A-BB16-AF41-B64D-B7ED009F9AB3}"/>
              </a:ext>
            </a:extLst>
          </p:cNvPr>
          <p:cNvSpPr>
            <a:spLocks noGrp="1"/>
          </p:cNvSpPr>
          <p:nvPr>
            <p:ph type="body" idx="1"/>
          </p:nvPr>
        </p:nvSpPr>
        <p:spPr/>
        <p:txBody>
          <a:bodyPr/>
          <a:lstStyle/>
          <a:p>
            <a:r>
              <a:rPr lang="en-US" dirty="0"/>
              <a:t>Insights</a:t>
            </a:r>
          </a:p>
        </p:txBody>
      </p:sp>
      <p:sp>
        <p:nvSpPr>
          <p:cNvPr id="5" name="Content Placeholder 4">
            <a:extLst>
              <a:ext uri="{FF2B5EF4-FFF2-40B4-BE49-F238E27FC236}">
                <a16:creationId xmlns:a16="http://schemas.microsoft.com/office/drawing/2014/main" id="{22F4249C-0DCC-1349-8E4C-2002154968C3}"/>
              </a:ext>
            </a:extLst>
          </p:cNvPr>
          <p:cNvSpPr>
            <a:spLocks noGrp="1"/>
          </p:cNvSpPr>
          <p:nvPr>
            <p:ph sz="half" idx="2"/>
          </p:nvPr>
        </p:nvSpPr>
        <p:spPr/>
        <p:txBody>
          <a:bodyPr/>
          <a:lstStyle/>
          <a:p>
            <a:r>
              <a:rPr lang="en-US" dirty="0">
                <a:solidFill>
                  <a:schemeClr val="tx2">
                    <a:lumMod val="10000"/>
                  </a:schemeClr>
                </a:solidFill>
              </a:rPr>
              <a:t>For most AGYW, a </a:t>
            </a:r>
            <a:r>
              <a:rPr lang="en-US" b="1" dirty="0">
                <a:solidFill>
                  <a:schemeClr val="tx2">
                    <a:lumMod val="10000"/>
                  </a:schemeClr>
                </a:solidFill>
              </a:rPr>
              <a:t>healthy emotional relationship </a:t>
            </a:r>
            <a:r>
              <a:rPr lang="en-US" dirty="0">
                <a:solidFill>
                  <a:schemeClr val="tx2">
                    <a:lumMod val="10000"/>
                  </a:schemeClr>
                </a:solidFill>
              </a:rPr>
              <a:t>is the primary goal.</a:t>
            </a:r>
          </a:p>
          <a:p>
            <a:r>
              <a:rPr lang="en-US" dirty="0">
                <a:solidFill>
                  <a:schemeClr val="tx2">
                    <a:lumMod val="10000"/>
                  </a:schemeClr>
                </a:solidFill>
              </a:rPr>
              <a:t>HIV prevention is not an explicit goal or priority. </a:t>
            </a:r>
          </a:p>
          <a:p>
            <a:r>
              <a:rPr lang="en-US" dirty="0">
                <a:solidFill>
                  <a:schemeClr val="tx2">
                    <a:lumMod val="10000"/>
                  </a:schemeClr>
                </a:solidFill>
              </a:rPr>
              <a:t>HIV prevention strategies </a:t>
            </a:r>
            <a:r>
              <a:rPr lang="en-US" b="1" dirty="0">
                <a:solidFill>
                  <a:schemeClr val="tx2">
                    <a:lumMod val="10000"/>
                  </a:schemeClr>
                </a:solidFill>
              </a:rPr>
              <a:t>must align with relationship goals </a:t>
            </a:r>
            <a:r>
              <a:rPr lang="en-US" dirty="0">
                <a:solidFill>
                  <a:schemeClr val="tx2">
                    <a:lumMod val="10000"/>
                  </a:schemeClr>
                </a:solidFill>
              </a:rPr>
              <a:t>in order to have relevance. </a:t>
            </a:r>
          </a:p>
        </p:txBody>
      </p:sp>
      <p:sp>
        <p:nvSpPr>
          <p:cNvPr id="6" name="Text Placeholder 5">
            <a:extLst>
              <a:ext uri="{FF2B5EF4-FFF2-40B4-BE49-F238E27FC236}">
                <a16:creationId xmlns:a16="http://schemas.microsoft.com/office/drawing/2014/main" id="{0BB16B07-543E-6C43-8349-63EDBDEB3E30}"/>
              </a:ext>
            </a:extLst>
          </p:cNvPr>
          <p:cNvSpPr>
            <a:spLocks noGrp="1"/>
          </p:cNvSpPr>
          <p:nvPr>
            <p:ph type="body" sz="quarter" idx="3"/>
          </p:nvPr>
        </p:nvSpPr>
        <p:spPr/>
        <p:txBody>
          <a:bodyPr/>
          <a:lstStyle/>
          <a:p>
            <a:r>
              <a:rPr lang="en-US" dirty="0"/>
              <a:t>Segments</a:t>
            </a:r>
          </a:p>
        </p:txBody>
      </p:sp>
      <p:sp>
        <p:nvSpPr>
          <p:cNvPr id="7" name="Content Placeholder 6">
            <a:extLst>
              <a:ext uri="{FF2B5EF4-FFF2-40B4-BE49-F238E27FC236}">
                <a16:creationId xmlns:a16="http://schemas.microsoft.com/office/drawing/2014/main" id="{CACDF4BC-8255-414F-8FEC-9F3EEB9F98B5}"/>
              </a:ext>
            </a:extLst>
          </p:cNvPr>
          <p:cNvSpPr>
            <a:spLocks noGrp="1"/>
          </p:cNvSpPr>
          <p:nvPr>
            <p:ph sz="quarter" idx="4"/>
          </p:nvPr>
        </p:nvSpPr>
        <p:spPr/>
        <p:txBody>
          <a:bodyPr/>
          <a:lstStyle/>
          <a:p>
            <a:pPr>
              <a:spcBef>
                <a:spcPts val="0"/>
              </a:spcBef>
              <a:spcAft>
                <a:spcPts val="1200"/>
              </a:spcAft>
            </a:pPr>
            <a:r>
              <a:rPr lang="en-US" b="1" dirty="0">
                <a:solidFill>
                  <a:schemeClr val="accent5"/>
                </a:solidFill>
                <a:ea typeface="Georgia"/>
                <a:cs typeface="Georgia"/>
                <a:sym typeface="Georgia"/>
              </a:rPr>
              <a:t>Lifestyle Seeker (27%): </a:t>
            </a:r>
            <a:r>
              <a:rPr lang="en" b="1" dirty="0">
                <a:solidFill>
                  <a:srgbClr val="4D4D4D"/>
                </a:solidFill>
              </a:rPr>
              <a:t>Seeking alignment with her lifestyle needs</a:t>
            </a:r>
            <a:endParaRPr lang="en-US" b="1" dirty="0">
              <a:solidFill>
                <a:schemeClr val="accent5"/>
              </a:solidFill>
              <a:ea typeface="Georgia"/>
              <a:cs typeface="Georgia"/>
              <a:sym typeface="Georgia"/>
            </a:endParaRPr>
          </a:p>
          <a:p>
            <a:pPr>
              <a:spcAft>
                <a:spcPts val="1200"/>
              </a:spcAft>
            </a:pPr>
            <a:r>
              <a:rPr lang="en-US" b="1" dirty="0">
                <a:solidFill>
                  <a:srgbClr val="F79253"/>
                </a:solidFill>
                <a:ea typeface="Georgia"/>
                <a:cs typeface="Georgia"/>
                <a:sym typeface="Georgia"/>
              </a:rPr>
              <a:t>Affirmation Seeker (37%): </a:t>
            </a:r>
            <a:r>
              <a:rPr lang="en" b="1" dirty="0">
                <a:solidFill>
                  <a:srgbClr val="4D4D4D"/>
                </a:solidFill>
              </a:rPr>
              <a:t>Seeking affection, desirability and safety</a:t>
            </a:r>
            <a:endParaRPr lang="en-US" b="1" dirty="0">
              <a:solidFill>
                <a:srgbClr val="F79253"/>
              </a:solidFill>
              <a:ea typeface="Georgia"/>
              <a:cs typeface="Georgia"/>
              <a:sym typeface="Georgia"/>
            </a:endParaRPr>
          </a:p>
          <a:p>
            <a:pPr>
              <a:spcBef>
                <a:spcPts val="0"/>
              </a:spcBef>
              <a:spcAft>
                <a:spcPts val="1200"/>
              </a:spcAft>
            </a:pPr>
            <a:r>
              <a:rPr lang="en-US" b="1" dirty="0">
                <a:solidFill>
                  <a:schemeClr val="accent4"/>
                </a:solidFill>
                <a:ea typeface="Georgia"/>
                <a:cs typeface="Georgia"/>
                <a:sym typeface="Georgia"/>
              </a:rPr>
              <a:t>Respect Seeker (36%): </a:t>
            </a:r>
            <a:r>
              <a:rPr lang="en" b="1" dirty="0">
                <a:solidFill>
                  <a:srgbClr val="4D4D4D"/>
                </a:solidFill>
              </a:rPr>
              <a:t>Seeking respect and equality </a:t>
            </a:r>
          </a:p>
        </p:txBody>
      </p:sp>
    </p:spTree>
    <p:extLst>
      <p:ext uri="{BB962C8B-B14F-4D97-AF65-F5344CB8AC3E}">
        <p14:creationId xmlns:p14="http://schemas.microsoft.com/office/powerpoint/2010/main" val="3089746179"/>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15530</TotalTime>
  <Words>1194</Words>
  <Application>Microsoft Office PowerPoint</Application>
  <PresentationFormat>Widescreen</PresentationFormat>
  <Paragraphs>134</Paragraphs>
  <Slides>13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Barlow</vt:lpstr>
      <vt:lpstr>Calibri</vt:lpstr>
      <vt:lpstr>Franklin Gothic Book</vt:lpstr>
      <vt:lpstr>Georgia</vt:lpstr>
      <vt:lpstr>Montserrat</vt:lpstr>
      <vt:lpstr>Montserrat Light</vt:lpstr>
      <vt:lpstr>Raleway</vt:lpstr>
      <vt:lpstr>Roboto</vt:lpstr>
      <vt:lpstr>Roboto Light</vt:lpstr>
      <vt:lpstr>Verdana</vt:lpstr>
      <vt:lpstr>AIDS 2016_Template</vt:lpstr>
      <vt:lpstr>PowerPoint Presentation</vt:lpstr>
      <vt:lpstr>Engaging young African women by appealing to their DREAMS</vt:lpstr>
      <vt:lpstr>Our HIV prevention programs haven’t changed health outcomes for AGYW – why is that?</vt:lpstr>
      <vt:lpstr>We haven’t understood teen biology, psychology &amp; sociology</vt:lpstr>
      <vt:lpstr>PowerPoint Presentation</vt:lpstr>
      <vt:lpstr>For teens, motherhood is a common goal that must be protected, and economic security is key</vt:lpstr>
      <vt:lpstr>Smart Start increases uptake of contraception  via financial planning</vt:lpstr>
      <vt:lpstr>Breaking the Cycle: Understanding HIV prevention from a teen’s perspective</vt:lpstr>
      <vt:lpstr>3 Core Insights, 3 Segments</vt:lpstr>
      <vt:lpstr>The teen journey to becoming a health protector</vt:lpstr>
      <vt:lpstr>How might we create experiences that help girls “flip”?</vt:lpstr>
      <vt:lpstr>Conclusions: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45</cp:revision>
  <cp:lastPrinted>2017-01-16T15:31:13Z</cp:lastPrinted>
  <dcterms:created xsi:type="dcterms:W3CDTF">2017-01-13T09:09:35Z</dcterms:created>
  <dcterms:modified xsi:type="dcterms:W3CDTF">2019-07-22T15:14:04Z</dcterms:modified>
</cp:coreProperties>
</file>